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6" r:id="rId3"/>
    <p:sldId id="296" r:id="rId4"/>
    <p:sldId id="260" r:id="rId5"/>
    <p:sldId id="295" r:id="rId6"/>
    <p:sldId id="297" r:id="rId7"/>
    <p:sldId id="294" r:id="rId8"/>
    <p:sldId id="298" r:id="rId9"/>
    <p:sldId id="299" r:id="rId10"/>
    <p:sldId id="291" r:id="rId11"/>
    <p:sldId id="285" r:id="rId12"/>
    <p:sldId id="290" r:id="rId13"/>
    <p:sldId id="287" r:id="rId14"/>
    <p:sldId id="288" r:id="rId15"/>
  </p:sldIdLst>
  <p:sldSz cx="12192000" cy="6858000"/>
  <p:notesSz cx="6858000" cy="9144000"/>
  <p:embeddedFontLst>
    <p:embeddedFont>
      <p:font typeface="SimHei" panose="02010609060101010101" pitchFamily="49" charset="-122"/>
      <p:regular r:id="rId18"/>
    </p:embeddedFont>
    <p:embeddedFont>
      <p:font typeface="HarmonyOS Sans SC Black" pitchFamily="2" charset="-122"/>
      <p:bold r:id="rId19"/>
    </p:embeddedFont>
    <p:embeddedFont>
      <p:font typeface="HarmonyOS Sans SC Medium" pitchFamily="2" charset="-122"/>
      <p:regular r:id="rId20"/>
    </p:embeddedFont>
    <p:embeddedFont>
      <p:font typeface="PingFang SC" panose="020B0400000000000000" pitchFamily="34" charset="-122"/>
      <p:regular r:id="rId21"/>
      <p:bold r:id="rId22"/>
    </p:embeddedFont>
    <p:embeddedFont>
      <p:font typeface="PINGFANG SC SEMIBOLD" panose="020B0400000000000000" pitchFamily="34" charset="-122"/>
      <p:regular r:id="rId23"/>
      <p:bold r:id="rId24"/>
    </p:embeddedFont>
    <p:embeddedFont>
      <p:font typeface="等线" panose="02010600030101010101" pitchFamily="2" charset="-122"/>
      <p:regular r:id="rId25"/>
      <p:bold r:id="rId26"/>
    </p:embeddedFont>
  </p:embeddedFontLst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3" autoAdjust="0"/>
    <p:restoredTop sz="94627"/>
  </p:normalViewPr>
  <p:slideViewPr>
    <p:cSldViewPr snapToGrid="0" showGuides="1">
      <p:cViewPr>
        <p:scale>
          <a:sx n="94" d="100"/>
          <a:sy n="94" d="100"/>
        </p:scale>
        <p:origin x="14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8721445-E123-3559-76EC-DABDB4B17C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D8815C-27AC-CADE-891F-B2CAAE754A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0A50C-A08D-4685-BF89-D476B514DCB4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210BD6-AAC2-8DA3-A866-8DEE86245A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54BBC8-AA09-3DB0-8C57-776579661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10811-7416-4802-BE47-D7F3A435EA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692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1D754-A891-4217-BDD2-F465E2669A7E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AB4A6-477B-49FC-9707-0B8F954AA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6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27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3D97ED-8CCE-DB52-7A75-D114FB7E3E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9574" y="4630393"/>
            <a:ext cx="3114450" cy="15037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7363A6-BA50-CBF3-B603-293D5C0082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05963" y="2874611"/>
            <a:ext cx="3114450" cy="3259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507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9FDA64A-FA64-AB9F-3952-12D110C239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6590" y="3784601"/>
            <a:ext cx="6340709" cy="19431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083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EEDFF2A-5AFD-8E89-24E8-C529E73E86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52808" y="1985549"/>
            <a:ext cx="2247905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8A06463-C0B5-1AA0-9057-B80990D3466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7332" y="1985549"/>
            <a:ext cx="4102098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1073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220E71-3321-D218-CFE4-84F3251F0C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9655" y="2834821"/>
            <a:ext cx="2247905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4E01EB-2A70-3417-D4E6-12DC20556FE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31516" y="2834821"/>
            <a:ext cx="4102098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20819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65E123A-2A86-F180-DC50-B6FEF1BD6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8899" y="1338828"/>
            <a:ext cx="3635100" cy="22643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70892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C4FDEC-4AD1-059E-12C2-44A3C975EA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8428" y="1966481"/>
            <a:ext cx="1977347" cy="1926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DF391F5-46D0-6D85-623C-C9030FEA66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7011" y="1966481"/>
            <a:ext cx="2543403" cy="389525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581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D18CED5-97CE-869A-DB88-C82554CB97F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5075" y="1481375"/>
            <a:ext cx="4764977" cy="18891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1720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F58D116-53E3-0C06-886B-17B7F21953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7740" y="0"/>
            <a:ext cx="393541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48262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26ED35D-600C-C5EB-1BA7-6179A80CC7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56976" y="1447801"/>
            <a:ext cx="1967706" cy="16090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4496A94-DEA7-1A88-268E-560583FACE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57156" y="4523321"/>
            <a:ext cx="1563257" cy="13176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716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FC58260-56AD-C4E6-48C0-3C7D6943DB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5618" y="584200"/>
            <a:ext cx="3905593" cy="5689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16FFBD-B9B6-4DA5-50F2-51CA1165A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06926" y="4986626"/>
            <a:ext cx="1541234" cy="127745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9342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DACFB49-38EA-1A86-0FD7-371CDE16EE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5688" y="2363789"/>
            <a:ext cx="3514725" cy="21304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3069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C467886-AC2E-36B4-4EAE-0C0466BC0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85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063EB52-448B-C5B8-4FA4-903B04D0FBE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6499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4DDD26C-3A05-2EC6-D24F-376BE0404F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67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0BB8088C-3048-5DE6-2E7D-AC65125C64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691689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9415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02417F7-C901-081B-2FBF-6B0E6F8CF2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72069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5A04E07-07AA-7565-8A17-C515376D36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923369" y="2374029"/>
            <a:ext cx="2741385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ABFF670-A467-A35D-0AAF-EBF702EF0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06050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7083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BEBFB4A-D1ED-B6B2-8C2F-2194C14314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861457"/>
            <a:ext cx="2767013" cy="157949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7509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89B57E1-269F-4F7A-27BD-D24CCAA1E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665514"/>
            <a:ext cx="2767013" cy="38317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C9AC29-1E82-8288-924A-C02C13637C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1665513"/>
            <a:ext cx="1831922" cy="176348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0963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391FE5-2320-E54D-2466-2DA9722FEF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67398" y="4091195"/>
            <a:ext cx="3240505" cy="169404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C422FD7-7D20-6127-2B9A-B97B82B35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57587" y="1665513"/>
            <a:ext cx="3240505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3646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E5A1094-28B9-D49F-51D9-0B37DCEE9F7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38139" y="2567843"/>
            <a:ext cx="4336024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2742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DBCC9CD-C1B2-A19B-DA78-A83F145D5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8800" y="2760475"/>
            <a:ext cx="2741613" cy="13370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D20608-43D1-0F02-7B84-19308E41AF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35075" y="4583135"/>
            <a:ext cx="3467554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CBF86F0-07D6-BAE4-10C8-2F9EABDB8DE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18529" y="4583135"/>
            <a:ext cx="1954940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4433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1009011-2B2E-FE33-162B-DFEE44A6D8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45209" y="3819313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D3651EE-F90A-96A3-9C70-F9D732A3C18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261" y="3819313"/>
            <a:ext cx="2269600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6BF10BC-0422-90D7-B612-0E9E8DAB01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79411" y="3819313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2385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81221F5-DF69-167F-2F2A-A242867C8F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44836" y="1"/>
            <a:ext cx="3533395" cy="68487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3883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EDF569-F36C-8C32-128A-E32F8E7DFE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0047" y="4542958"/>
            <a:ext cx="2041002" cy="16302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3568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70F2E26-D55D-BCD5-FC87-020C763ED1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81057" y="2044965"/>
            <a:ext cx="4928281" cy="15021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7280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C14F207-02B1-3364-92D1-D7E9179E26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4114" y="2444610"/>
            <a:ext cx="3809441" cy="24056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DA3BCBC-F5C1-065F-908B-67C67C205E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86128" y="2961861"/>
            <a:ext cx="1882250" cy="188839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57161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FFB5B1C-91D4-09BE-14FB-9116BB228C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82344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4C2ED61-773D-043E-028A-B9AD064FE1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5683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454EACF7-00B1-476C-8D58-E0EF99CE0C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1316" y="3952290"/>
            <a:ext cx="2514605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112859B-7AF6-5CB3-EDB7-BD4CE52485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3602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15225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EBF4719-0875-AAFF-08F1-B2978C5BEC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84939" y="1381540"/>
            <a:ext cx="3335475" cy="42035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4274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D41205D-03F6-E6B1-C958-3E1DC4D352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32877" y="2298974"/>
            <a:ext cx="4011715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1A232B-45E4-CBA8-81E0-48CD1D8E1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50293" y="2298974"/>
            <a:ext cx="2370121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37819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97C74DC-D6D3-2E5B-1966-A8362A1A97E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82057" y="1643745"/>
            <a:ext cx="3043729" cy="43542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5710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40D3DC-DFF4-FF18-8A0E-D126DF1CA9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30379" y="1698171"/>
            <a:ext cx="4045215" cy="311993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1060060-C757-7AFF-AF8F-9088DE3994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6576" y="1698171"/>
            <a:ext cx="1747116" cy="149492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882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40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1" r:id="rId27"/>
    <p:sldLayoutId id="2147483672" r:id="rId28"/>
    <p:sldLayoutId id="2147483673" r:id="rId29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9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061" userDrawn="1">
          <p15:clr>
            <a:srgbClr val="F26B43"/>
          </p15:clr>
        </p15:guide>
        <p15:guide id="7" orient="horz" pos="368" userDrawn="1">
          <p15:clr>
            <a:srgbClr val="F26B43"/>
          </p15:clr>
        </p15:guide>
        <p15:guide id="8" orient="horz" pos="3952" userDrawn="1">
          <p15:clr>
            <a:srgbClr val="F26B43"/>
          </p15:clr>
        </p15:guide>
        <p15:guide id="9" pos="778" userDrawn="1">
          <p15:clr>
            <a:srgbClr val="F26B43"/>
          </p15:clr>
        </p15:guide>
        <p15:guide id="11" pos="68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16C61-B954-0D30-4A32-A56C65B89F01}"/>
              </a:ext>
            </a:extLst>
          </p:cNvPr>
          <p:cNvSpPr txBox="1"/>
          <p:nvPr/>
        </p:nvSpPr>
        <p:spPr>
          <a:xfrm>
            <a:off x="2031080" y="2413337"/>
            <a:ext cx="9047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6000" dirty="0">
                <a:latin typeface="HarmonyOS Sans SC Black" panose="00000A00000000000000" pitchFamily="2" charset="-122"/>
              </a:rPr>
              <a:t>NYU Summer Programs</a:t>
            </a:r>
            <a:endParaRPr lang="en-ID" sz="6000" dirty="0">
              <a:latin typeface="HarmonyOS Sans SC Black" panose="00000A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F906B-F6B0-D7A1-554F-B01DBC45635E}"/>
              </a:ext>
            </a:extLst>
          </p:cNvPr>
          <p:cNvSpPr txBox="1"/>
          <p:nvPr/>
        </p:nvSpPr>
        <p:spPr>
          <a:xfrm>
            <a:off x="2091548" y="3428999"/>
            <a:ext cx="703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纽约大学夏校</a:t>
            </a:r>
            <a:endParaRPr lang="en-ID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27BD2E-127A-25C4-5648-A9738F2A766C}"/>
              </a:ext>
            </a:extLst>
          </p:cNvPr>
          <p:cNvGrpSpPr/>
          <p:nvPr/>
        </p:nvGrpSpPr>
        <p:grpSpPr>
          <a:xfrm rot="16200000">
            <a:off x="1267734" y="2363809"/>
            <a:ext cx="430121" cy="430122"/>
            <a:chOff x="10332237" y="1547924"/>
            <a:chExt cx="430121" cy="430122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DE6DDA-3F6C-CC1A-6E3A-E1AB34B2361E}"/>
                </a:ext>
              </a:extLst>
            </p:cNvPr>
            <p:cNvSpPr/>
            <p:nvPr/>
          </p:nvSpPr>
          <p:spPr>
            <a:xfrm>
              <a:off x="10332237" y="1563075"/>
              <a:ext cx="57174" cy="283069"/>
            </a:xfrm>
            <a:custGeom>
              <a:avLst/>
              <a:gdLst>
                <a:gd name="connsiteX0" fmla="*/ 0 w 57174"/>
                <a:gd name="connsiteY0" fmla="*/ 0 h 283069"/>
                <a:gd name="connsiteX1" fmla="*/ 57174 w 57174"/>
                <a:gd name="connsiteY1" fmla="*/ 0 h 283069"/>
                <a:gd name="connsiteX2" fmla="*/ 57174 w 57174"/>
                <a:gd name="connsiteY2" fmla="*/ 283070 h 283069"/>
                <a:gd name="connsiteX3" fmla="*/ 0 w 57174"/>
                <a:gd name="connsiteY3" fmla="*/ 283070 h 28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4" h="283069">
                  <a:moveTo>
                    <a:pt x="0" y="0"/>
                  </a:moveTo>
                  <a:lnTo>
                    <a:pt x="57174" y="0"/>
                  </a:lnTo>
                  <a:lnTo>
                    <a:pt x="57174" y="283070"/>
                  </a:lnTo>
                  <a:lnTo>
                    <a:pt x="0" y="283070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7848C5-BD33-3B78-3476-2A37472EF1E6}"/>
                </a:ext>
              </a:extLst>
            </p:cNvPr>
            <p:cNvSpPr/>
            <p:nvPr/>
          </p:nvSpPr>
          <p:spPr>
            <a:xfrm>
              <a:off x="10340641" y="1547924"/>
              <a:ext cx="421717" cy="430122"/>
            </a:xfrm>
            <a:custGeom>
              <a:avLst/>
              <a:gdLst>
                <a:gd name="connsiteX0" fmla="*/ 421717 w 421717"/>
                <a:gd name="connsiteY0" fmla="*/ 40422 h 430122"/>
                <a:gd name="connsiteX1" fmla="*/ 381295 w 421717"/>
                <a:gd name="connsiteY1" fmla="*/ 0 h 430122"/>
                <a:gd name="connsiteX2" fmla="*/ 0 w 421717"/>
                <a:gd name="connsiteY2" fmla="*/ 381295 h 430122"/>
                <a:gd name="connsiteX3" fmla="*/ 0 w 421717"/>
                <a:gd name="connsiteY3" fmla="*/ 430122 h 430122"/>
                <a:gd name="connsiteX4" fmla="*/ 406509 w 421717"/>
                <a:gd name="connsiteY4" fmla="*/ 430122 h 430122"/>
                <a:gd name="connsiteX5" fmla="*/ 406509 w 421717"/>
                <a:gd name="connsiteY5" fmla="*/ 372948 h 430122"/>
                <a:gd name="connsiteX6" fmla="*/ 82502 w 421717"/>
                <a:gd name="connsiteY6" fmla="*/ 379580 h 430122"/>
                <a:gd name="connsiteX7" fmla="*/ 421717 w 421717"/>
                <a:gd name="connsiteY7" fmla="*/ 40422 h 43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717" h="430122">
                  <a:moveTo>
                    <a:pt x="421717" y="40422"/>
                  </a:moveTo>
                  <a:lnTo>
                    <a:pt x="381295" y="0"/>
                  </a:lnTo>
                  <a:lnTo>
                    <a:pt x="0" y="381295"/>
                  </a:lnTo>
                  <a:lnTo>
                    <a:pt x="0" y="430122"/>
                  </a:lnTo>
                  <a:lnTo>
                    <a:pt x="406509" y="430122"/>
                  </a:lnTo>
                  <a:lnTo>
                    <a:pt x="406509" y="372948"/>
                  </a:lnTo>
                  <a:lnTo>
                    <a:pt x="82502" y="379580"/>
                  </a:lnTo>
                  <a:lnTo>
                    <a:pt x="421717" y="40422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2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59D24FB8-4E1B-B5EB-0BD5-8D47FDAAFFA4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项目亮点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A64947-959B-F502-3ED9-76C7B3ACAF00}"/>
              </a:ext>
            </a:extLst>
          </p:cNvPr>
          <p:cNvSpPr txBox="1"/>
          <p:nvPr/>
        </p:nvSpPr>
        <p:spPr>
          <a:xfrm>
            <a:off x="947738" y="1879438"/>
            <a:ext cx="6100548" cy="337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教学团队由活跃于百老汇、好莱坞、纽约艺术机构或专业录音棚的艺术家与教育者组成。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课程结构强调“教学</a:t>
            </a:r>
            <a:r>
              <a:rPr lang="en-US" altLang="zh-CN" dirty="0"/>
              <a:t>—</a:t>
            </a:r>
            <a:r>
              <a:rPr lang="zh-CN" altLang="en-US" dirty="0"/>
              <a:t>实践</a:t>
            </a:r>
            <a:r>
              <a:rPr lang="en-US" altLang="zh-CN" dirty="0"/>
              <a:t>—</a:t>
            </a:r>
            <a:r>
              <a:rPr lang="zh-CN" altLang="en-US" dirty="0"/>
              <a:t>呈现”三段式学习体验。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学生可在短期内完成可用于未来申请作品集的阶段性成果。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项目场地位于纽约市中心，学生能够接触真实的艺术产业环境。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小班制教学确保导师能够针对个人提供反馈与指导。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6997A9-6972-EA4B-597A-647F34F8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57" y="3565476"/>
            <a:ext cx="3573922" cy="2603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0D666B-FEB0-3C1A-74CC-05C67C11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286" y="1251199"/>
            <a:ext cx="3919721" cy="26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9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68E02F5-9E06-78B3-457F-845F99EA49B8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师资介绍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1E55F5-23AF-F299-1C84-E8B91449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8" y="1251199"/>
            <a:ext cx="4995862" cy="5327176"/>
          </a:xfrm>
          <a:prstGeom prst="rect">
            <a:avLst/>
          </a:prstGeom>
          <a:ln>
            <a:noFill/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EC573E5B-7256-0C87-E356-0FA640762688}"/>
              </a:ext>
            </a:extLst>
          </p:cNvPr>
          <p:cNvSpPr txBox="1"/>
          <p:nvPr/>
        </p:nvSpPr>
        <p:spPr>
          <a:xfrm>
            <a:off x="6248400" y="1251199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24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Devon </a:t>
            </a:r>
            <a:r>
              <a:rPr lang="sv-SE" altLang="zh-CN" sz="24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Baran</a:t>
            </a:r>
            <a:endParaRPr lang="en-ID" sz="24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C6067-AD93-FE14-6A5B-3AD8109D587F}"/>
              </a:ext>
            </a:extLst>
          </p:cNvPr>
          <p:cNvSpPr txBox="1"/>
          <p:nvPr/>
        </p:nvSpPr>
        <p:spPr>
          <a:xfrm>
            <a:off x="6248400" y="1712864"/>
            <a:ext cx="4672013" cy="39124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/>
              <a:t>音乐制作导师</a:t>
            </a:r>
            <a:endParaRPr lang="en-US" altLang="zh-CN" sz="1600" b="1" dirty="0"/>
          </a:p>
          <a:p>
            <a:pPr algn="l">
              <a:lnSpc>
                <a:spcPct val="120000"/>
              </a:lnSpc>
            </a:pPr>
            <a:endParaRPr lang="sv-SE" altLang="zh-CN" sz="1600" dirty="0"/>
          </a:p>
          <a:p>
            <a:pPr algn="l">
              <a:lnSpc>
                <a:spcPct val="120000"/>
              </a:lnSpc>
            </a:pPr>
            <a:r>
              <a:rPr lang="sv-SE" altLang="zh-CN" sz="1600" dirty="0"/>
              <a:t>Devon </a:t>
            </a:r>
            <a:r>
              <a:rPr lang="sv-SE" altLang="zh-CN" sz="1600" dirty="0" err="1"/>
              <a:t>Baran</a:t>
            </a:r>
            <a:r>
              <a:rPr lang="zh-CN" altLang="sv-SE" sz="1600" dirty="0"/>
              <a:t>（</a:t>
            </a:r>
            <a:r>
              <a:rPr lang="zh-CN" altLang="en-US" sz="1600" dirty="0"/>
              <a:t>艺名 </a:t>
            </a:r>
            <a:r>
              <a:rPr lang="sv-SE" altLang="zh-CN" sz="1600" dirty="0"/>
              <a:t>Von</a:t>
            </a:r>
            <a:r>
              <a:rPr lang="zh-CN" altLang="sv-SE" sz="1600" dirty="0"/>
              <a:t>）</a:t>
            </a:r>
            <a:r>
              <a:rPr lang="zh-CN" altLang="en-US" sz="1600" dirty="0"/>
              <a:t>是 </a:t>
            </a:r>
            <a:r>
              <a:rPr lang="sv-SE" altLang="zh-CN" sz="1600" dirty="0" err="1"/>
              <a:t>Vondom</a:t>
            </a:r>
            <a:r>
              <a:rPr lang="sv-SE" altLang="zh-CN" sz="1600" dirty="0"/>
              <a:t> </a:t>
            </a:r>
            <a:r>
              <a:rPr lang="sv-SE" altLang="zh-CN" sz="1600" dirty="0" err="1"/>
              <a:t>Labs</a:t>
            </a:r>
            <a:r>
              <a:rPr lang="sv-SE" altLang="zh-CN" sz="1600" dirty="0"/>
              <a:t> </a:t>
            </a:r>
            <a:r>
              <a:rPr lang="zh-CN" altLang="en-US" sz="1600" dirty="0"/>
              <a:t>的主理人，擅长另类音乐制作、沉浸式现场体验和创意游击营销，始终走在艺术与科技融合的前沿。她曾担任 </a:t>
            </a:r>
            <a:r>
              <a:rPr lang="sv-SE" altLang="zh-CN" sz="1600" dirty="0"/>
              <a:t>NAMILA 2020 </a:t>
            </a:r>
            <a:r>
              <a:rPr lang="zh-CN" altLang="en-US" sz="1600" dirty="0"/>
              <a:t>纽约时装周的音乐总监，主导过 </a:t>
            </a:r>
            <a:r>
              <a:rPr lang="sv-SE" altLang="zh-CN" sz="1600" dirty="0"/>
              <a:t>Milk Media </a:t>
            </a:r>
            <a:r>
              <a:rPr lang="zh-CN" altLang="en-US" sz="1600" dirty="0"/>
              <a:t>的多元化项目，不仅被</a:t>
            </a:r>
            <a:r>
              <a:rPr lang="en-US" altLang="zh-CN" sz="1600" dirty="0"/>
              <a:t>《</a:t>
            </a:r>
            <a:r>
              <a:rPr lang="zh-CN" altLang="en-US" sz="1600" dirty="0"/>
              <a:t>花花公子</a:t>
            </a:r>
            <a:r>
              <a:rPr lang="en-US" altLang="zh-CN" sz="1600" dirty="0"/>
              <a:t>》</a:t>
            </a:r>
            <a:r>
              <a:rPr lang="zh-CN" altLang="en-US" sz="1600" dirty="0"/>
              <a:t>评为“值得关注的艺人”，还受到 </a:t>
            </a:r>
            <a:r>
              <a:rPr lang="sv-SE" altLang="zh-CN" sz="1600" dirty="0"/>
              <a:t>VICE</a:t>
            </a:r>
            <a:r>
              <a:rPr lang="zh-CN" altLang="sv-SE" sz="1600" dirty="0"/>
              <a:t>、</a:t>
            </a:r>
            <a:r>
              <a:rPr lang="sv-SE" altLang="zh-CN" sz="1600" dirty="0"/>
              <a:t>NYLON</a:t>
            </a:r>
            <a:r>
              <a:rPr lang="zh-CN" altLang="sv-SE" sz="1600" dirty="0"/>
              <a:t>、</a:t>
            </a:r>
            <a:r>
              <a:rPr lang="sv-SE" altLang="zh-CN" sz="1600" dirty="0"/>
              <a:t>《INDIE Magazine》</a:t>
            </a:r>
            <a:r>
              <a:rPr lang="zh-CN" altLang="en-US" sz="1600" dirty="0"/>
              <a:t>等多家媒体的报道。此外，</a:t>
            </a:r>
            <a:r>
              <a:rPr lang="sv-SE" altLang="zh-CN" sz="1600" dirty="0"/>
              <a:t>Von </a:t>
            </a:r>
            <a:r>
              <a:rPr lang="zh-CN" altLang="en-US" sz="1600" dirty="0"/>
              <a:t>联合创办并主持了首个将行为艺术与现场拳击结合的派对系列“</a:t>
            </a:r>
            <a:r>
              <a:rPr lang="sv-SE" altLang="zh-CN" sz="1600" dirty="0"/>
              <a:t>BLOODY MARY”</a:t>
            </a:r>
            <a:r>
              <a:rPr lang="zh-CN" altLang="sv-SE" sz="1600" dirty="0"/>
              <a:t>。</a:t>
            </a:r>
            <a:r>
              <a:rPr lang="zh-CN" altLang="en-US" sz="1600" dirty="0"/>
              <a:t>通过与 </a:t>
            </a:r>
            <a:r>
              <a:rPr lang="sv-SE" altLang="zh-CN" sz="1600" dirty="0"/>
              <a:t>Pussy </a:t>
            </a:r>
            <a:r>
              <a:rPr lang="sv-SE" altLang="zh-CN" sz="1600" dirty="0" err="1"/>
              <a:t>Riot</a:t>
            </a:r>
            <a:r>
              <a:rPr lang="zh-CN" altLang="sv-SE" sz="1600" dirty="0"/>
              <a:t>、</a:t>
            </a:r>
            <a:r>
              <a:rPr lang="sv-SE" altLang="zh-CN" sz="1600" dirty="0"/>
              <a:t>UNIIQU3 </a:t>
            </a:r>
            <a:r>
              <a:rPr lang="zh-CN" altLang="en-US" sz="1600" dirty="0"/>
              <a:t>等艺人合作，她致力于将女性创意力量、现场演出与互动视觉技术推向流行文化的最前沿。</a:t>
            </a:r>
            <a:endParaRPr lang="zh-CN" altLang="en-US" sz="16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7351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1549C-91CF-3543-6E89-A36C565A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58EDAA-DC77-0EB8-9B9C-45926B5E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5" y="1192213"/>
            <a:ext cx="4622753" cy="4923692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8361DDA-F9E8-EB50-AEEF-9F75439D95C7}"/>
              </a:ext>
            </a:extLst>
          </p:cNvPr>
          <p:cNvSpPr txBox="1"/>
          <p:nvPr/>
        </p:nvSpPr>
        <p:spPr>
          <a:xfrm>
            <a:off x="6248400" y="1251199"/>
            <a:ext cx="3765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24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Halima</a:t>
            </a:r>
            <a:r>
              <a:rPr lang="sv-SE" altLang="zh-CN" sz="24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</a:t>
            </a:r>
            <a:r>
              <a:rPr lang="sv-SE" altLang="zh-CN" sz="24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Edozie-Akinlade</a:t>
            </a:r>
            <a:endParaRPr lang="en-ID" sz="24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9EB78EE-1BDA-76C0-0C8C-D84E0B01C5A3}"/>
              </a:ext>
            </a:extLst>
          </p:cNvPr>
          <p:cNvSpPr txBox="1"/>
          <p:nvPr/>
        </p:nvSpPr>
        <p:spPr>
          <a:xfrm>
            <a:off x="6248400" y="1712864"/>
            <a:ext cx="4672013" cy="39124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/>
              <a:t>音乐制作导师</a:t>
            </a:r>
            <a:endParaRPr lang="en-US" altLang="zh-CN" sz="1600" b="1" dirty="0"/>
          </a:p>
          <a:p>
            <a:pPr algn="l">
              <a:lnSpc>
                <a:spcPct val="120000"/>
              </a:lnSpc>
            </a:pPr>
            <a:endParaRPr lang="sv-SE" altLang="zh-CN" sz="1600" dirty="0"/>
          </a:p>
          <a:p>
            <a:r>
              <a:rPr lang="sv-SE" altLang="zh-CN" sz="1600" dirty="0" err="1"/>
              <a:t>Halima</a:t>
            </a:r>
            <a:r>
              <a:rPr lang="sv-SE" altLang="zh-CN" sz="1600" dirty="0"/>
              <a:t> </a:t>
            </a:r>
            <a:r>
              <a:rPr lang="zh-CN" altLang="en-US" sz="1600" dirty="0"/>
              <a:t>是一位成长于伦敦和拉各斯的音乐制作人、歌手兼词曲作者。由于童年辗转多国，且深受流行朋克、</a:t>
            </a:r>
            <a:r>
              <a:rPr lang="sv-SE" altLang="zh-CN" sz="1600" dirty="0"/>
              <a:t>R&amp;B</a:t>
            </a:r>
            <a:r>
              <a:rPr lang="zh-CN" altLang="sv-SE" sz="1600" dirty="0"/>
              <a:t>、</a:t>
            </a:r>
            <a:r>
              <a:rPr lang="zh-CN" altLang="en-US" sz="1600" dirty="0"/>
              <a:t>新灵魂乐等曲风影响，她的音乐风格兼具怀旧感与多元融合的特色。她通过个人厂牌 </a:t>
            </a:r>
            <a:r>
              <a:rPr lang="sv-SE" altLang="zh-CN" sz="1600" dirty="0" err="1"/>
              <a:t>One</a:t>
            </a:r>
            <a:r>
              <a:rPr lang="sv-SE" altLang="zh-CN" sz="1600" dirty="0"/>
              <a:t> </a:t>
            </a:r>
            <a:r>
              <a:rPr lang="sv-SE" altLang="zh-CN" sz="1600" dirty="0" err="1"/>
              <a:t>Percent</a:t>
            </a:r>
            <a:r>
              <a:rPr lang="sv-SE" altLang="zh-CN" sz="1600" dirty="0"/>
              <a:t> Genius </a:t>
            </a:r>
            <a:r>
              <a:rPr lang="zh-CN" altLang="en-US" sz="1600" dirty="0"/>
              <a:t>发行的单曲在各大流媒体平台反响热烈，累计播放量超千万，并入选 </a:t>
            </a:r>
            <a:r>
              <a:rPr lang="sv-SE" altLang="zh-CN" sz="1600" dirty="0" err="1"/>
              <a:t>Spotify</a:t>
            </a:r>
            <a:r>
              <a:rPr lang="sv-SE" altLang="zh-CN" sz="1600" dirty="0"/>
              <a:t> "Pollen"</a:t>
            </a:r>
            <a:r>
              <a:rPr lang="zh-CN" altLang="sv-SE" sz="1600" dirty="0"/>
              <a:t>、</a:t>
            </a:r>
            <a:r>
              <a:rPr lang="sv-SE" altLang="zh-CN" sz="1600" dirty="0"/>
              <a:t>Apple Music "</a:t>
            </a:r>
            <a:r>
              <a:rPr lang="sv-SE" altLang="zh-CN" sz="1600" dirty="0" err="1"/>
              <a:t>Feels</a:t>
            </a:r>
            <a:r>
              <a:rPr lang="sv-SE" altLang="zh-CN" sz="1600" dirty="0"/>
              <a:t>" </a:t>
            </a:r>
            <a:r>
              <a:rPr lang="zh-CN" altLang="en-US" sz="1600" dirty="0"/>
              <a:t>及 </a:t>
            </a:r>
            <a:r>
              <a:rPr lang="sv-SE" altLang="zh-CN" sz="1600" dirty="0" err="1"/>
              <a:t>Pitchfork</a:t>
            </a:r>
            <a:r>
              <a:rPr lang="sv-SE" altLang="zh-CN" sz="1600" dirty="0"/>
              <a:t> "</a:t>
            </a:r>
            <a:r>
              <a:rPr lang="sv-SE" altLang="zh-CN" sz="1600" dirty="0" err="1"/>
              <a:t>What’s</a:t>
            </a:r>
            <a:r>
              <a:rPr lang="sv-SE" altLang="zh-CN" sz="1600" dirty="0"/>
              <a:t> </a:t>
            </a:r>
            <a:r>
              <a:rPr lang="sv-SE" altLang="zh-CN" sz="1600" dirty="0" err="1"/>
              <a:t>Good</a:t>
            </a:r>
            <a:r>
              <a:rPr lang="sv-SE" altLang="zh-CN" sz="1600" dirty="0"/>
              <a:t>" </a:t>
            </a:r>
            <a:r>
              <a:rPr lang="zh-CN" altLang="en-US" sz="1600" dirty="0"/>
              <a:t>等知名歌单。其中，单曲</a:t>
            </a:r>
            <a:r>
              <a:rPr lang="en-US" altLang="zh-CN" sz="1600" dirty="0"/>
              <a:t>《</a:t>
            </a:r>
            <a:r>
              <a:rPr lang="sv-SE" altLang="zh-CN" sz="1600" dirty="0"/>
              <a:t>Ford Cardinal》</a:t>
            </a:r>
            <a:r>
              <a:rPr lang="zh-CN" altLang="en-US" sz="1600" dirty="0"/>
              <a:t>不仅获 </a:t>
            </a:r>
            <a:r>
              <a:rPr lang="sv-SE" altLang="zh-CN" sz="1600" dirty="0"/>
              <a:t>FADER </a:t>
            </a:r>
            <a:r>
              <a:rPr lang="zh-CN" altLang="en-US" sz="1600" dirty="0"/>
              <a:t>评选为“生活必听曲目”，还在 </a:t>
            </a:r>
            <a:r>
              <a:rPr lang="sv-SE" altLang="zh-CN" sz="1600" dirty="0"/>
              <a:t>BBC Sounds </a:t>
            </a:r>
            <a:r>
              <a:rPr lang="zh-CN" altLang="en-US" sz="1600" dirty="0"/>
              <a:t>电台播出；另一首</a:t>
            </a:r>
            <a:r>
              <a:rPr lang="en-US" altLang="zh-CN" sz="1600" dirty="0"/>
              <a:t>《</a:t>
            </a:r>
            <a:r>
              <a:rPr lang="sv-SE" altLang="zh-CN" sz="1600" dirty="0"/>
              <a:t>Holding </a:t>
            </a:r>
            <a:r>
              <a:rPr lang="sv-SE" altLang="zh-CN" sz="1600" dirty="0" err="1"/>
              <a:t>Me</a:t>
            </a:r>
            <a:r>
              <a:rPr lang="sv-SE" altLang="zh-CN" sz="1600" dirty="0"/>
              <a:t>》</a:t>
            </a:r>
            <a:r>
              <a:rPr lang="zh-CN" altLang="en-US" sz="1600" dirty="0"/>
              <a:t>也多次登上 </a:t>
            </a:r>
            <a:r>
              <a:rPr lang="sv-SE" altLang="zh-CN" sz="1600" dirty="0"/>
              <a:t>BBC </a:t>
            </a:r>
            <a:r>
              <a:rPr lang="zh-CN" altLang="en-US" sz="1600" dirty="0"/>
              <a:t>的重点电台节目。</a:t>
            </a:r>
            <a:r>
              <a:rPr lang="en-US" altLang="zh-CN" sz="1600" dirty="0"/>
              <a:t>2021</a:t>
            </a:r>
            <a:r>
              <a:rPr lang="zh-CN" altLang="en-US" sz="1600" dirty="0"/>
              <a:t>年，</a:t>
            </a:r>
            <a:r>
              <a:rPr lang="sv-SE" altLang="zh-CN" sz="1600" dirty="0" err="1"/>
              <a:t>Halima</a:t>
            </a:r>
            <a:r>
              <a:rPr lang="sv-SE" altLang="zh-CN" sz="1600" dirty="0"/>
              <a:t> </a:t>
            </a:r>
            <a:r>
              <a:rPr lang="zh-CN" altLang="en-US" sz="1600" dirty="0"/>
              <a:t>发行了首张 </a:t>
            </a:r>
            <a:r>
              <a:rPr lang="sv-SE" altLang="zh-CN" sz="1600" dirty="0"/>
              <a:t>EP《XYZ》</a:t>
            </a:r>
            <a:r>
              <a:rPr lang="zh-CN" altLang="sv-SE" sz="1600" dirty="0"/>
              <a:t>，</a:t>
            </a:r>
            <a:r>
              <a:rPr lang="zh-CN" altLang="en-US" sz="1600" dirty="0"/>
              <a:t>并获主持人 </a:t>
            </a:r>
            <a:r>
              <a:rPr lang="sv-SE" altLang="zh-CN" sz="1600" dirty="0" err="1"/>
              <a:t>Rakeem</a:t>
            </a:r>
            <a:r>
              <a:rPr lang="sv-SE" altLang="zh-CN" sz="1600" dirty="0"/>
              <a:t> Omar </a:t>
            </a:r>
            <a:r>
              <a:rPr lang="zh-CN" altLang="en-US" sz="1600" dirty="0"/>
              <a:t>在 </a:t>
            </a:r>
            <a:r>
              <a:rPr lang="sv-SE" altLang="zh-CN" sz="1600" dirty="0"/>
              <a:t>BBC Radio 1 </a:t>
            </a:r>
            <a:r>
              <a:rPr lang="zh-CN" altLang="en-US" sz="1600" dirty="0"/>
              <a:t>重点推荐。</a:t>
            </a:r>
          </a:p>
        </p:txBody>
      </p:sp>
    </p:spTree>
    <p:extLst>
      <p:ext uri="{BB962C8B-B14F-4D97-AF65-F5344CB8AC3E}">
        <p14:creationId xmlns:p14="http://schemas.microsoft.com/office/powerpoint/2010/main" val="287632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4D8F589A-3A51-3981-54E3-2C7E9284DE77}"/>
              </a:ext>
            </a:extLst>
          </p:cNvPr>
          <p:cNvSpPr txBox="1"/>
          <p:nvPr/>
        </p:nvSpPr>
        <p:spPr>
          <a:xfrm>
            <a:off x="6248400" y="943110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24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Andre Howard</a:t>
            </a:r>
            <a:endParaRPr lang="en-ID" sz="24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0423321-E809-5F14-B061-9F96123EE693}"/>
              </a:ext>
            </a:extLst>
          </p:cNvPr>
          <p:cNvSpPr txBox="1"/>
          <p:nvPr/>
        </p:nvSpPr>
        <p:spPr>
          <a:xfrm>
            <a:off x="6248400" y="1404775"/>
            <a:ext cx="4672013" cy="48690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/>
              <a:t>音乐商业导师</a:t>
            </a:r>
            <a:endParaRPr lang="en-US" altLang="zh-CN" sz="1600" b="1" dirty="0"/>
          </a:p>
          <a:p>
            <a:pPr algn="l">
              <a:lnSpc>
                <a:spcPct val="120000"/>
              </a:lnSpc>
            </a:pPr>
            <a:endParaRPr lang="sv-SE" altLang="zh-CN" sz="1600" dirty="0"/>
          </a:p>
          <a:p>
            <a:r>
              <a:rPr lang="sv-SE" altLang="zh-CN" sz="1600" dirty="0"/>
              <a:t>Andre Howard </a:t>
            </a:r>
            <a:r>
              <a:rPr lang="zh-CN" altLang="en-US" sz="1600" dirty="0"/>
              <a:t>的职业生涯始于 </a:t>
            </a:r>
            <a:r>
              <a:rPr lang="sv-SE" altLang="zh-CN" sz="1600" dirty="0"/>
              <a:t>Def Jam </a:t>
            </a:r>
            <a:r>
              <a:rPr lang="zh-CN" altLang="en-US" sz="1600" dirty="0"/>
              <a:t>唱片公司的 </a:t>
            </a:r>
            <a:r>
              <a:rPr lang="sv-SE" altLang="zh-CN" sz="1600" dirty="0"/>
              <a:t>A&amp;R</a:t>
            </a:r>
            <a:r>
              <a:rPr lang="zh-CN" altLang="sv-SE" sz="1600" dirty="0"/>
              <a:t>（</a:t>
            </a:r>
            <a:r>
              <a:rPr lang="zh-CN" altLang="en-US" sz="1600" dirty="0"/>
              <a:t>艺人发掘）部门，随后转型艺人经纪，曾在 </a:t>
            </a:r>
            <a:r>
              <a:rPr lang="sv-SE" altLang="zh-CN" sz="1600" dirty="0" err="1"/>
              <a:t>Family</a:t>
            </a:r>
            <a:r>
              <a:rPr lang="sv-SE" altLang="zh-CN" sz="1600" dirty="0"/>
              <a:t> </a:t>
            </a:r>
            <a:r>
              <a:rPr lang="sv-SE" altLang="zh-CN" sz="1600" dirty="0" err="1"/>
              <a:t>Tree</a:t>
            </a:r>
            <a:r>
              <a:rPr lang="sv-SE" altLang="zh-CN" sz="1600" dirty="0"/>
              <a:t> Entertainment </a:t>
            </a:r>
            <a:r>
              <a:rPr lang="zh-CN" altLang="en-US" sz="1600" dirty="0"/>
              <a:t>和 </a:t>
            </a:r>
            <a:r>
              <a:rPr lang="sv-SE" altLang="zh-CN" sz="1600" dirty="0" err="1"/>
              <a:t>Violator</a:t>
            </a:r>
            <a:r>
              <a:rPr lang="sv-SE" altLang="zh-CN" sz="1600" dirty="0"/>
              <a:t> </a:t>
            </a:r>
            <a:r>
              <a:rPr lang="zh-CN" altLang="en-US" sz="1600" dirty="0"/>
              <a:t>工作，合作过 </a:t>
            </a:r>
            <a:r>
              <a:rPr lang="sv-SE" altLang="zh-CN" sz="1600" dirty="0" err="1"/>
              <a:t>Missy</a:t>
            </a:r>
            <a:r>
              <a:rPr lang="sv-SE" altLang="zh-CN" sz="1600" dirty="0"/>
              <a:t> Elliott</a:t>
            </a:r>
            <a:r>
              <a:rPr lang="zh-CN" altLang="sv-SE" sz="1600" dirty="0"/>
              <a:t>、</a:t>
            </a:r>
            <a:r>
              <a:rPr lang="sv-SE" altLang="zh-CN" sz="1600" dirty="0" err="1"/>
              <a:t>Busta</a:t>
            </a:r>
            <a:r>
              <a:rPr lang="sv-SE" altLang="zh-CN" sz="1600" dirty="0"/>
              <a:t> </a:t>
            </a:r>
            <a:r>
              <a:rPr lang="sv-SE" altLang="zh-CN" sz="1600" dirty="0" err="1"/>
              <a:t>Rhymes</a:t>
            </a:r>
            <a:r>
              <a:rPr lang="sv-SE" altLang="zh-CN" sz="1600" dirty="0"/>
              <a:t> </a:t>
            </a:r>
            <a:r>
              <a:rPr lang="zh-CN" altLang="en-US" sz="1600" dirty="0"/>
              <a:t>等众多知名艺人。之后他创办了自己的公司 </a:t>
            </a:r>
            <a:r>
              <a:rPr lang="sv-SE" altLang="zh-CN" sz="1600" dirty="0"/>
              <a:t>The Media Music </a:t>
            </a:r>
            <a:r>
              <a:rPr lang="sv-SE" altLang="zh-CN" sz="1600" dirty="0" err="1"/>
              <a:t>Inc</a:t>
            </a:r>
            <a:r>
              <a:rPr lang="sv-SE" altLang="zh-CN" sz="1600" dirty="0"/>
              <a:t>.</a:t>
            </a:r>
            <a:r>
              <a:rPr lang="zh-CN" altLang="sv-SE" sz="1600" dirty="0"/>
              <a:t>，</a:t>
            </a:r>
            <a:r>
              <a:rPr lang="zh-CN" altLang="en-US" sz="1600" dirty="0"/>
              <a:t>协助 </a:t>
            </a:r>
            <a:r>
              <a:rPr lang="sv-SE" altLang="zh-CN" sz="1600" dirty="0" err="1"/>
              <a:t>Shady</a:t>
            </a:r>
            <a:r>
              <a:rPr lang="sv-SE" altLang="zh-CN" sz="1600" dirty="0"/>
              <a:t>/</a:t>
            </a:r>
            <a:r>
              <a:rPr lang="sv-SE" altLang="zh-CN" sz="1600" dirty="0" err="1"/>
              <a:t>Aftermath</a:t>
            </a:r>
            <a:r>
              <a:rPr lang="zh-CN" altLang="sv-SE" sz="1600" dirty="0"/>
              <a:t>、</a:t>
            </a:r>
            <a:r>
              <a:rPr lang="sv-SE" altLang="zh-CN" sz="1600" dirty="0"/>
              <a:t>Reebok</a:t>
            </a:r>
            <a:r>
              <a:rPr lang="zh-CN" altLang="sv-SE" sz="1600" dirty="0"/>
              <a:t>、</a:t>
            </a:r>
            <a:r>
              <a:rPr lang="sv-SE" altLang="zh-CN" sz="1600" dirty="0"/>
              <a:t>HBO </a:t>
            </a:r>
            <a:r>
              <a:rPr lang="zh-CN" altLang="en-US" sz="1600" dirty="0"/>
              <a:t>等客户处理产品植入、音乐授权及发行等业务。后来 </a:t>
            </a:r>
            <a:r>
              <a:rPr lang="sv-SE" altLang="zh-CN" sz="1600" dirty="0"/>
              <a:t>Andre </a:t>
            </a:r>
            <a:r>
              <a:rPr lang="zh-CN" altLang="en-US" sz="1600" dirty="0"/>
              <a:t>回归环球音乐从事元数据管理，并进入 </a:t>
            </a:r>
            <a:r>
              <a:rPr lang="sv-SE" altLang="zh-CN" sz="1600" dirty="0" err="1"/>
              <a:t>Republic</a:t>
            </a:r>
            <a:r>
              <a:rPr lang="sv-SE" altLang="zh-CN" sz="1600" dirty="0"/>
              <a:t> </a:t>
            </a:r>
            <a:r>
              <a:rPr lang="sv-SE" altLang="zh-CN" sz="1600" dirty="0" err="1"/>
              <a:t>Records</a:t>
            </a:r>
            <a:r>
              <a:rPr lang="sv-SE" altLang="zh-CN" sz="1600" dirty="0"/>
              <a:t> </a:t>
            </a:r>
            <a:r>
              <a:rPr lang="zh-CN" altLang="en-US" sz="1600" dirty="0"/>
              <a:t>担任视觉项目产品经理，期间参与了 </a:t>
            </a:r>
            <a:r>
              <a:rPr lang="sv-SE" altLang="zh-CN" sz="1600" dirty="0"/>
              <a:t>Jack Johnson </a:t>
            </a:r>
            <a:r>
              <a:rPr lang="zh-CN" altLang="en-US" sz="1600" dirty="0"/>
              <a:t>首张“视觉”专辑的制作。在加入现职前，他曾在 </a:t>
            </a:r>
            <a:r>
              <a:rPr lang="sv-SE" altLang="zh-CN" sz="1600" dirty="0" err="1"/>
              <a:t>eOne</a:t>
            </a:r>
            <a:r>
              <a:rPr lang="sv-SE" altLang="zh-CN" sz="1600" dirty="0"/>
              <a:t> </a:t>
            </a:r>
            <a:r>
              <a:rPr lang="zh-CN" altLang="en-US" sz="1600" dirty="0"/>
              <a:t>领导数字业务，成功助推 </a:t>
            </a:r>
            <a:r>
              <a:rPr lang="sv-SE" altLang="zh-CN" sz="1600" dirty="0"/>
              <a:t>Brandy </a:t>
            </a:r>
            <a:r>
              <a:rPr lang="zh-CN" altLang="en-US" sz="1600" dirty="0"/>
              <a:t>的专辑</a:t>
            </a:r>
            <a:r>
              <a:rPr lang="en-US" altLang="zh-CN" sz="1600" dirty="0"/>
              <a:t>《</a:t>
            </a:r>
            <a:r>
              <a:rPr lang="sv-SE" altLang="zh-CN" sz="1600" dirty="0"/>
              <a:t>b7》</a:t>
            </a:r>
            <a:r>
              <a:rPr lang="zh-CN" altLang="en-US" sz="1600" dirty="0"/>
              <a:t>登顶 </a:t>
            </a:r>
            <a:r>
              <a:rPr lang="sv-SE" altLang="zh-CN" sz="1600" dirty="0"/>
              <a:t>Billboard </a:t>
            </a:r>
            <a:r>
              <a:rPr lang="zh-CN" altLang="en-US" sz="1600" dirty="0"/>
              <a:t>独立榜单。目前，</a:t>
            </a:r>
            <a:r>
              <a:rPr lang="sv-SE" altLang="zh-CN" sz="1600" dirty="0"/>
              <a:t>Andre </a:t>
            </a:r>
            <a:r>
              <a:rPr lang="zh-CN" altLang="en-US" sz="1600" dirty="0"/>
              <a:t>担任华纳音乐旗下 </a:t>
            </a:r>
            <a:r>
              <a:rPr lang="sv-SE" altLang="zh-CN" sz="1600" dirty="0"/>
              <a:t>ADA </a:t>
            </a:r>
            <a:r>
              <a:rPr lang="zh-CN" altLang="en-US" sz="1600" dirty="0"/>
              <a:t>的数字与商务副总裁，利用专业经验帮助合作伙伴制定数字营销策略，推动粉丝增长与流媒体播放量。同时，他也与各大流媒体平台紧密合作，重点推广嘻哈与 </a:t>
            </a:r>
            <a:r>
              <a:rPr lang="sv-SE" altLang="zh-CN" sz="1600" dirty="0"/>
              <a:t>R&amp;B </a:t>
            </a:r>
            <a:r>
              <a:rPr lang="zh-CN" altLang="en-US" sz="1600" dirty="0"/>
              <a:t>作品，确立 </a:t>
            </a:r>
            <a:r>
              <a:rPr lang="sv-SE" altLang="zh-CN" sz="1600" dirty="0"/>
              <a:t>ADA </a:t>
            </a:r>
            <a:r>
              <a:rPr lang="zh-CN" altLang="en-US" sz="1600" dirty="0"/>
              <a:t>在这一主流文化领域中的领先地位。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85DB47-005F-BF8C-D4EE-B509A39B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72" y="672093"/>
            <a:ext cx="4767029" cy="59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AD5DA-910D-9F05-A180-B5520E1D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C2EED6C2-0A68-710A-2F3E-E23A59BB4F5C}"/>
              </a:ext>
            </a:extLst>
          </p:cNvPr>
          <p:cNvSpPr txBox="1"/>
          <p:nvPr/>
        </p:nvSpPr>
        <p:spPr>
          <a:xfrm>
            <a:off x="6248400" y="1251199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24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Amir A. Oliver</a:t>
            </a:r>
            <a:endParaRPr lang="en-ID" sz="24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74968A6-F196-5F60-9A66-D2A195012708}"/>
              </a:ext>
            </a:extLst>
          </p:cNvPr>
          <p:cNvSpPr txBox="1"/>
          <p:nvPr/>
        </p:nvSpPr>
        <p:spPr>
          <a:xfrm>
            <a:off x="6248400" y="1712864"/>
            <a:ext cx="4672013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艺术与文化导师</a:t>
            </a:r>
            <a:endParaRPr lang="en-US" altLang="zh-CN" sz="1600" b="1" dirty="0"/>
          </a:p>
          <a:p>
            <a:endParaRPr lang="zh-CN" altLang="en-US" sz="1600" dirty="0"/>
          </a:p>
          <a:p>
            <a:r>
              <a:rPr lang="sv-SE" altLang="zh-CN" sz="1600" dirty="0"/>
              <a:t>Amir A. Oliver</a:t>
            </a:r>
            <a:r>
              <a:rPr lang="zh-CN" altLang="sv-SE" sz="1600" dirty="0"/>
              <a:t>（</a:t>
            </a:r>
            <a:r>
              <a:rPr lang="sv-SE" altLang="zh-CN" sz="1600" dirty="0" err="1"/>
              <a:t>Royale</a:t>
            </a:r>
            <a:r>
              <a:rPr lang="zh-CN" altLang="sv-SE" sz="1600" dirty="0"/>
              <a:t>）</a:t>
            </a:r>
            <a:r>
              <a:rPr lang="zh-CN" altLang="en-US" sz="1600" dirty="0"/>
              <a:t>是一位活跃于纽约的演员、歌手、电影制作人及娱乐业创业者。他毕业于著名的拉瓜迪亚艺术高中戏剧专业，并于 </a:t>
            </a:r>
            <a:r>
              <a:rPr lang="en-US" altLang="zh-CN" sz="1600" dirty="0"/>
              <a:t>2020 </a:t>
            </a:r>
            <a:r>
              <a:rPr lang="zh-CN" altLang="en-US" sz="1600" dirty="0"/>
              <a:t>年获得纽约大学 </a:t>
            </a:r>
            <a:r>
              <a:rPr lang="sv-SE" altLang="zh-CN" sz="1600" dirty="0"/>
              <a:t>Clive Davis </a:t>
            </a:r>
            <a:r>
              <a:rPr lang="zh-CN" altLang="en-US" sz="1600" dirty="0"/>
              <a:t>录音音乐学院学位。</a:t>
            </a:r>
            <a:r>
              <a:rPr lang="sv-SE" altLang="zh-CN" sz="1600" dirty="0"/>
              <a:t>Amir </a:t>
            </a:r>
            <a:r>
              <a:rPr lang="zh-CN" altLang="en-US" sz="1600" dirty="0"/>
              <a:t>成长于皇后区的 </a:t>
            </a:r>
            <a:r>
              <a:rPr lang="sv-SE" altLang="zh-CN" sz="1600" dirty="0"/>
              <a:t>St. Albans</a:t>
            </a:r>
            <a:r>
              <a:rPr lang="zh-CN" altLang="sv-SE" sz="1600" dirty="0"/>
              <a:t>，</a:t>
            </a:r>
            <a:r>
              <a:rPr lang="zh-CN" altLang="en-US" sz="1600" dirty="0"/>
              <a:t>这里曾是 </a:t>
            </a:r>
            <a:r>
              <a:rPr lang="sv-SE" altLang="zh-CN" sz="1600" dirty="0"/>
              <a:t>James Brown</a:t>
            </a:r>
            <a:r>
              <a:rPr lang="zh-CN" altLang="sv-SE" sz="1600" dirty="0"/>
              <a:t>、</a:t>
            </a:r>
            <a:r>
              <a:rPr lang="sv-SE" altLang="zh-CN" sz="1600" dirty="0"/>
              <a:t>John Coltrane </a:t>
            </a:r>
            <a:r>
              <a:rPr lang="zh-CN" altLang="en-US" sz="1600" dirty="0"/>
              <a:t>等传奇音乐人的聚居地；怀着对已故母亲的纪念，他在学术与艺术道路上不断精进。作为演员，他曾出演电影及百老汇音乐剧；在影视制作方面，他也推出了多部短片和纪录片。毕业后，他随即发布了</a:t>
            </a:r>
            <a:r>
              <a:rPr lang="en-US" altLang="zh-CN" sz="1600" dirty="0"/>
              <a:t>《</a:t>
            </a:r>
            <a:r>
              <a:rPr lang="sv-SE" altLang="zh-CN" sz="1600" dirty="0" err="1"/>
              <a:t>People</a:t>
            </a:r>
            <a:r>
              <a:rPr lang="sv-SE" altLang="zh-CN" sz="1600" dirty="0"/>
              <a:t> </a:t>
            </a:r>
            <a:r>
              <a:rPr lang="sv-SE" altLang="zh-CN" sz="1600" dirty="0" err="1"/>
              <a:t>Say</a:t>
            </a:r>
            <a:r>
              <a:rPr lang="sv-SE" altLang="zh-CN" sz="1600" dirty="0"/>
              <a:t>》</a:t>
            </a:r>
            <a:r>
              <a:rPr lang="zh-CN" altLang="en-US" sz="1600" dirty="0"/>
              <a:t>等单曲，并与 </a:t>
            </a:r>
            <a:r>
              <a:rPr lang="sv-SE" altLang="zh-CN" sz="1600" dirty="0"/>
              <a:t>Billy Joel </a:t>
            </a:r>
            <a:r>
              <a:rPr lang="zh-CN" altLang="en-US" sz="1600" dirty="0"/>
              <a:t>乐队萨克斯手 </a:t>
            </a:r>
            <a:r>
              <a:rPr lang="sv-SE" altLang="zh-CN" sz="1600" dirty="0" err="1"/>
              <a:t>Richie</a:t>
            </a:r>
            <a:r>
              <a:rPr lang="sv-SE" altLang="zh-CN" sz="1600" dirty="0"/>
              <a:t> </a:t>
            </a:r>
            <a:r>
              <a:rPr lang="sv-SE" altLang="zh-CN" sz="1600" dirty="0" err="1"/>
              <a:t>Cannata</a:t>
            </a:r>
            <a:r>
              <a:rPr lang="sv-SE" altLang="zh-CN" sz="1600" dirty="0"/>
              <a:t> </a:t>
            </a:r>
            <a:r>
              <a:rPr lang="zh-CN" altLang="en-US" sz="1600" dirty="0"/>
              <a:t>等业界前辈展开紧密合作。目前，他不仅担任多媒体制作公司 </a:t>
            </a:r>
            <a:r>
              <a:rPr lang="sv-SE" altLang="zh-CN" sz="1600" dirty="0"/>
              <a:t>M. </a:t>
            </a:r>
            <a:r>
              <a:rPr lang="sv-SE" altLang="zh-CN" sz="1600" dirty="0" err="1"/>
              <a:t>StageScene</a:t>
            </a:r>
            <a:r>
              <a:rPr lang="sv-SE" altLang="zh-CN" sz="1600" dirty="0"/>
              <a:t> Communications </a:t>
            </a:r>
            <a:r>
              <a:rPr lang="zh-CN" altLang="en-US" sz="1600" dirty="0"/>
              <a:t>的 </a:t>
            </a:r>
            <a:r>
              <a:rPr lang="sv-SE" altLang="zh-CN" sz="1600" dirty="0"/>
              <a:t>CEO</a:t>
            </a:r>
            <a:r>
              <a:rPr lang="zh-CN" altLang="sv-SE" sz="1600" dirty="0"/>
              <a:t>，</a:t>
            </a:r>
            <a:r>
              <a:rPr lang="zh-CN" altLang="en-US" sz="1600" dirty="0"/>
              <a:t>同时也是 </a:t>
            </a:r>
            <a:r>
              <a:rPr lang="sv-SE" altLang="zh-CN" sz="1600" dirty="0" err="1"/>
              <a:t>Lisendeep</a:t>
            </a:r>
            <a:r>
              <a:rPr lang="sv-SE" altLang="zh-CN" sz="1600" dirty="0"/>
              <a:t> Music Group </a:t>
            </a:r>
            <a:r>
              <a:rPr lang="zh-CN" altLang="en-US" sz="1600" dirty="0"/>
              <a:t>的首席内容官兼录音室经理。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13D133-F3E5-336F-9CD1-7802B588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55" y="796688"/>
            <a:ext cx="4934470" cy="52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1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081F-F7AA-8C14-1700-61927666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8BCAE3-4C1B-E984-2FFC-AEB9DA5EB747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项目总体介绍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2799D-BF56-535D-7740-B14DD34782D0}"/>
              </a:ext>
            </a:extLst>
          </p:cNvPr>
          <p:cNvSpPr txBox="1"/>
          <p:nvPr/>
        </p:nvSpPr>
        <p:spPr>
          <a:xfrm>
            <a:off x="947738" y="1551353"/>
            <a:ext cx="5226710" cy="472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NYU Summer Programs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为纽约大学开设的艺术与音乐强化课程，涵盖 </a:t>
            </a: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Tisch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School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 the Arts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与 </a:t>
            </a: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Steinhardt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School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 Culture, </a:t>
            </a: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Education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, and Human </a:t>
            </a: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Development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两大学院。项目面向中学生与预科学生，旨在通过系统化的课程、工作坊、排练与作品实践，使学生在短期内获得针对性的艺术训练，理解大学层面的学习要求，并完成与未来升学或专业发展相关的初步成果。</a:t>
            </a:r>
            <a:endParaRPr lang="en-US" altLang="zh-CN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endParaRPr lang="zh-CN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课程设置以实践为主，包括表演训练、影视制作、舞台艺术、声乐与器乐研习、音乐科技、音乐商业与作曲等方向。项目强调实际参与与深度体验，学生将与专业艺术家合作，完成拍摄、录音、作品编写或舞台呈现等最终成果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360ABB-E601-470E-B806-9FE06A3E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08" y="1985099"/>
            <a:ext cx="5037112" cy="334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5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C058D99D-97C5-B1A7-5D1D-0180C1110A0C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校园与环境介绍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B81343-C03F-170A-3810-0AED7F959288}"/>
              </a:ext>
            </a:extLst>
          </p:cNvPr>
          <p:cNvSpPr txBox="1"/>
          <p:nvPr/>
        </p:nvSpPr>
        <p:spPr>
          <a:xfrm>
            <a:off x="947738" y="1570831"/>
            <a:ext cx="103935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NYU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主校区位于曼哈顿华盛顿广场区域，教学楼、宿舍与艺术设施集中分布，学生能够在城市核心区域体验多元文化与专业艺术环境。</a:t>
            </a:r>
            <a:endParaRPr lang="en-US" altLang="zh-CN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br>
              <a:rPr lang="zh-CN" alt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Tisch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的表演与电影教学楼、</a:t>
            </a:r>
            <a:r>
              <a:rPr lang="sv-SE" altLang="zh-CN" b="0" i="0" u="none" strike="noStrike" dirty="0" err="1">
                <a:solidFill>
                  <a:srgbClr val="000000"/>
                </a:solidFill>
                <a:effectLst/>
              </a:rPr>
              <a:t>Steinhardt</a:t>
            </a:r>
            <a:r>
              <a:rPr lang="sv-SE" altLang="zh-CN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的音乐与录音设施均具备专业级别设备，可满足课程所需。</a:t>
            </a:r>
            <a:endParaRPr lang="en-US" altLang="zh-CN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zh-CN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宿舍提供由工作人员监管的生活环境，配备基本设施与公共空间，便于项目学生进行日常交流与学习。项目采取统一的行程安排与安全管理措施，确保学生在城市环境中的活动受到适当监督。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CA83C5-DEB6-2932-0394-FD64678E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958"/>
          <a:stretch/>
        </p:blipFill>
        <p:spPr>
          <a:xfrm>
            <a:off x="5242996" y="3883984"/>
            <a:ext cx="2707865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F8FC23-C2FE-0AB1-FE01-E2F4FD622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8" y="3883984"/>
            <a:ext cx="3848204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08EF4C-B354-496F-BAC8-163A3AB8B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915" y="3883984"/>
            <a:ext cx="342553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E43E4-83E6-0D98-8EC3-5A3483451E4E}"/>
              </a:ext>
            </a:extLst>
          </p:cNvPr>
          <p:cNvSpPr txBox="1"/>
          <p:nvPr/>
        </p:nvSpPr>
        <p:spPr>
          <a:xfrm>
            <a:off x="947738" y="399171"/>
            <a:ext cx="9588334" cy="167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sv-SE" altLang="zh-CN" sz="28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Recorded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Music</a:t>
            </a:r>
            <a:r>
              <a:rPr lang="zh-CN" altLang="sv-SE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（</a:t>
            </a:r>
            <a:r>
              <a:rPr lang="zh-CN" altLang="en-US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录制音乐）</a:t>
            </a:r>
            <a:endParaRPr lang="en-ID" altLang="zh-CN" sz="2800" dirty="0">
              <a:solidFill>
                <a:schemeClr val="accent1"/>
              </a:solidFill>
              <a:latin typeface="HarmonyOS Sans SC Black" panose="00000A00000000000000" pitchFamily="2" charset="-122"/>
            </a:endParaRPr>
          </a:p>
          <a:p>
            <a:pPr>
              <a:lnSpc>
                <a:spcPts val="6500"/>
              </a:lnSpc>
            </a:pPr>
            <a:endParaRPr lang="en-US" altLang="zh-CN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0F0B2-3FD2-C235-D776-1E9DDD78789F}"/>
              </a:ext>
            </a:extLst>
          </p:cNvPr>
          <p:cNvSpPr txBox="1"/>
          <p:nvPr/>
        </p:nvSpPr>
        <p:spPr>
          <a:xfrm>
            <a:off x="982662" y="1656187"/>
            <a:ext cx="10261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Recorded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Music Summer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High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School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Program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由 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NYU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Tisch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下属的 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Clive Davis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Institute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开设，为期四周，面向对录制音乐、音乐制作与音乐产业有兴趣的高中学生。项目通过课程学习、技能训练、行业讲座与纽约本地文化参访，使学生在短时间内获得系统的音乐创作与产业认知。课程以大学水平设计，全部为学分课程，强调技术训练与产业理解并重，为未来申请相关专业提供扎实基础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项目由三门必修课构成，共计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6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个大学学分。课程在工作室环境、教室教学与城市文化体验之间交替进行，确保学生在技术、产业与文化三个层面获得综合训练。</a:t>
            </a:r>
            <a:endParaRPr lang="en-US" altLang="zh-CN" sz="1600" dirty="0">
              <a:solidFill>
                <a:srgbClr val="000000"/>
              </a:solidFill>
              <a:latin typeface="-webkit-standard"/>
            </a:endParaRPr>
          </a:p>
          <a:p>
            <a:pPr algn="l"/>
            <a:endParaRPr lang="zh-CN" altLang="en-US" sz="1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0E7CC054-0EF1-FC46-88FC-93C97B05DDBE}"/>
              </a:ext>
            </a:extLst>
          </p:cNvPr>
          <p:cNvSpPr txBox="1"/>
          <p:nvPr/>
        </p:nvSpPr>
        <p:spPr>
          <a:xfrm>
            <a:off x="982662" y="4030384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音乐制作基础</a:t>
            </a:r>
            <a:endParaRPr lang="en-ID" sz="1600" b="1" dirty="0">
              <a:solidFill>
                <a:schemeClr val="accent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7E910-A813-A19A-BD04-45D7028CA294}"/>
              </a:ext>
            </a:extLst>
          </p:cNvPr>
          <p:cNvSpPr txBox="1"/>
          <p:nvPr/>
        </p:nvSpPr>
        <p:spPr>
          <a:xfrm>
            <a:off x="947738" y="4558202"/>
            <a:ext cx="32072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文件管理、项目架构与系统配置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altLang="zh-CN" sz="1400" dirty="0"/>
              <a:t>Pro Tools </a:t>
            </a:r>
            <a:r>
              <a:rPr lang="zh-CN" altLang="en-US" sz="1400" dirty="0"/>
              <a:t>与 </a:t>
            </a:r>
            <a:r>
              <a:rPr lang="sv-SE" altLang="zh-CN" sz="1400" dirty="0" err="1"/>
              <a:t>Logic</a:t>
            </a:r>
            <a:r>
              <a:rPr lang="sv-SE" altLang="zh-CN" sz="1400" dirty="0"/>
              <a:t> Pro </a:t>
            </a:r>
            <a:r>
              <a:rPr lang="zh-CN" altLang="en-US" sz="1400" dirty="0"/>
              <a:t>的基本操作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多轨录音、麦克风设置与增益结构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叠录流程与编曲基础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编辑、</a:t>
            </a:r>
            <a:r>
              <a:rPr lang="sv-SE" altLang="zh-CN" sz="1400" dirty="0" err="1"/>
              <a:t>comping</a:t>
            </a:r>
            <a:r>
              <a:rPr lang="sv-SE" altLang="zh-CN" sz="1400" dirty="0"/>
              <a:t> </a:t>
            </a:r>
            <a:r>
              <a:rPr lang="zh-CN" altLang="en-US" sz="1400" dirty="0"/>
              <a:t>与工程文件整理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780093E-243F-162F-90F6-10E124D8A996}"/>
              </a:ext>
            </a:extLst>
          </p:cNvPr>
          <p:cNvSpPr txBox="1"/>
          <p:nvPr/>
        </p:nvSpPr>
        <p:spPr>
          <a:xfrm>
            <a:off x="4364516" y="4030384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音乐制作基础</a:t>
            </a:r>
            <a:endParaRPr lang="en-ID" sz="1600" b="1" dirty="0">
              <a:solidFill>
                <a:schemeClr val="accent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CC43CA-1352-C8B0-EBA9-B29C43745528}"/>
              </a:ext>
            </a:extLst>
          </p:cNvPr>
          <p:cNvSpPr txBox="1"/>
          <p:nvPr/>
        </p:nvSpPr>
        <p:spPr>
          <a:xfrm>
            <a:off x="4364516" y="4558202"/>
            <a:ext cx="36725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音乐产业主要参与者与收入机制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版权、出版与合同概念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唱片公司与管理团队运作方式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数字发行、流媒体与市场趋势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艺术家品牌建立、宣传策略与职业路径分析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14B6401D-F510-8B76-34B3-31EBD9AC8303}"/>
              </a:ext>
            </a:extLst>
          </p:cNvPr>
          <p:cNvSpPr txBox="1"/>
          <p:nvPr/>
        </p:nvSpPr>
        <p:spPr>
          <a:xfrm>
            <a:off x="8283698" y="4030384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纽约艺术文化</a:t>
            </a:r>
            <a:endParaRPr lang="en-ID" sz="1600" b="1" dirty="0">
              <a:solidFill>
                <a:schemeClr val="accent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337420-DB56-7312-913D-8D7AF5725129}"/>
              </a:ext>
            </a:extLst>
          </p:cNvPr>
          <p:cNvSpPr txBox="1"/>
          <p:nvPr/>
        </p:nvSpPr>
        <p:spPr>
          <a:xfrm>
            <a:off x="8283698" y="4558202"/>
            <a:ext cx="61005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参与行业讲座与研讨会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参观与音乐相关的机构或场所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观看演出、分析文化现象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探讨音乐与城市文化之间的关系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240681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64BF8905-C59C-B432-5A87-ACAB6FA0B662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课程特色与日程安排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EB58D2-23AA-31FE-8ECE-D8525C56221A}"/>
              </a:ext>
            </a:extLst>
          </p:cNvPr>
          <p:cNvSpPr txBox="1"/>
          <p:nvPr/>
        </p:nvSpPr>
        <p:spPr>
          <a:xfrm>
            <a:off x="6965691" y="618454"/>
            <a:ext cx="610054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周一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10:30 -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12:15 </a:t>
            </a:r>
            <a:r>
              <a:rPr lang="zh-CN" altLang="en-US" sz="1400" dirty="0"/>
              <a:t>音乐商业课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1:40 - 4:00 </a:t>
            </a:r>
            <a:r>
              <a:rPr lang="zh-CN" altLang="en-US" sz="1400" dirty="0"/>
              <a:t>艺术与文化课</a:t>
            </a:r>
            <a:endParaRPr lang="en-US" altLang="zh-CN" sz="1400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C00000"/>
              </a:solidFill>
            </a:endParaRPr>
          </a:p>
          <a:p>
            <a:r>
              <a:rPr lang="zh-CN" altLang="en-US" sz="1400" b="1" dirty="0">
                <a:solidFill>
                  <a:srgbClr val="C00000"/>
                </a:solidFill>
              </a:rPr>
              <a:t>周二 </a:t>
            </a:r>
            <a:r>
              <a:rPr lang="en-US" altLang="zh-CN" sz="1400" b="1" dirty="0">
                <a:solidFill>
                  <a:srgbClr val="C00000"/>
                </a:solidFill>
              </a:rPr>
              <a:t>(</a:t>
            </a:r>
            <a:r>
              <a:rPr lang="sv-SE" altLang="zh-CN" sz="1400" b="1" dirty="0">
                <a:solidFill>
                  <a:srgbClr val="C00000"/>
                </a:solidFill>
              </a:rPr>
              <a:t>A</a:t>
            </a:r>
            <a:r>
              <a:rPr lang="zh-CN" altLang="en-US" sz="1400" b="1" dirty="0">
                <a:solidFill>
                  <a:srgbClr val="C00000"/>
                </a:solidFill>
              </a:rPr>
              <a:t>组 </a:t>
            </a:r>
            <a:r>
              <a:rPr lang="en-US" altLang="zh-CN" sz="1400" b="1" dirty="0">
                <a:solidFill>
                  <a:srgbClr val="C00000"/>
                </a:solidFill>
              </a:rPr>
              <a:t>/ </a:t>
            </a:r>
            <a:r>
              <a:rPr lang="sv-SE" altLang="zh-CN" sz="1400" b="1" dirty="0">
                <a:solidFill>
                  <a:srgbClr val="C00000"/>
                </a:solidFill>
              </a:rPr>
              <a:t>B</a:t>
            </a:r>
            <a:r>
              <a:rPr lang="zh-CN" altLang="en-US" sz="1400" b="1" dirty="0">
                <a:solidFill>
                  <a:srgbClr val="C00000"/>
                </a:solidFill>
              </a:rPr>
              <a:t>组</a:t>
            </a:r>
            <a:r>
              <a:rPr lang="en-US" altLang="zh-CN" sz="1400" b="1" dirty="0">
                <a:solidFill>
                  <a:srgbClr val="C00000"/>
                </a:solidFill>
              </a:rPr>
              <a:t>)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v-SE" altLang="zh-CN" sz="1400" dirty="0"/>
              <a:t>B</a:t>
            </a:r>
            <a:r>
              <a:rPr lang="zh-CN" altLang="en-US" sz="1400" dirty="0"/>
              <a:t>组日程：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9:00 - 12:00 </a:t>
            </a:r>
            <a:r>
              <a:rPr lang="zh-CN" altLang="en-US" sz="1400" dirty="0"/>
              <a:t>实地考察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2:20 - 4:30 </a:t>
            </a:r>
            <a:r>
              <a:rPr lang="zh-CN" altLang="en-US" sz="1400" dirty="0"/>
              <a:t>音乐制作课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altLang="zh-CN" sz="1400" dirty="0"/>
              <a:t>A</a:t>
            </a:r>
            <a:r>
              <a:rPr lang="zh-CN" altLang="en-US" sz="1400" dirty="0"/>
              <a:t>组日程：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10:10 -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12:30 </a:t>
            </a:r>
            <a:r>
              <a:rPr lang="zh-CN" altLang="en-US" sz="1400" dirty="0"/>
              <a:t>音乐制作课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1:45 - 4:45 </a:t>
            </a:r>
            <a:r>
              <a:rPr lang="zh-CN" altLang="en-US" sz="1400" dirty="0"/>
              <a:t>词曲创作工坊</a:t>
            </a:r>
            <a:endParaRPr lang="en-US" altLang="zh-CN" sz="1400" dirty="0"/>
          </a:p>
          <a:p>
            <a:pPr marL="457200" lvl="1"/>
            <a:endParaRPr lang="zh-CN" altLang="en-US" sz="1400" dirty="0"/>
          </a:p>
          <a:p>
            <a:r>
              <a:rPr lang="zh-CN" altLang="en-US" sz="1400" b="1" dirty="0">
                <a:solidFill>
                  <a:srgbClr val="C00000"/>
                </a:solidFill>
              </a:rPr>
              <a:t>周三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10:30 -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12:15 </a:t>
            </a:r>
            <a:r>
              <a:rPr lang="zh-CN" altLang="en-US" sz="1400" dirty="0"/>
              <a:t>音乐商业课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1:40 - 4:00 </a:t>
            </a:r>
            <a:r>
              <a:rPr lang="zh-CN" altLang="en-US" sz="1400" dirty="0"/>
              <a:t>艺术与文化课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晚上 </a:t>
            </a:r>
            <a:r>
              <a:rPr lang="en-US" altLang="zh-CN" sz="1400" dirty="0"/>
              <a:t>6:00 - 10:00 </a:t>
            </a:r>
            <a:r>
              <a:rPr lang="zh-CN" altLang="en-US" sz="1400" dirty="0"/>
              <a:t>观看音乐会 </a:t>
            </a:r>
            <a:r>
              <a:rPr lang="en-US" altLang="zh-CN" sz="1400" dirty="0"/>
              <a:t>/ </a:t>
            </a:r>
            <a:r>
              <a:rPr lang="zh-CN" altLang="en-US" sz="1400" dirty="0"/>
              <a:t>百老汇演出</a:t>
            </a:r>
            <a:endParaRPr lang="en-US" altLang="zh-CN" sz="1400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r>
              <a:rPr lang="zh-CN" altLang="en-US" sz="1400" b="1" dirty="0">
                <a:solidFill>
                  <a:srgbClr val="C00000"/>
                </a:solidFill>
              </a:rPr>
              <a:t>周四 </a:t>
            </a:r>
            <a:r>
              <a:rPr lang="en-US" altLang="zh-CN" sz="1400" b="1" dirty="0">
                <a:solidFill>
                  <a:srgbClr val="C00000"/>
                </a:solidFill>
              </a:rPr>
              <a:t>(</a:t>
            </a:r>
            <a:r>
              <a:rPr lang="sv-SE" altLang="zh-CN" sz="1400" b="1" dirty="0">
                <a:solidFill>
                  <a:srgbClr val="C00000"/>
                </a:solidFill>
              </a:rPr>
              <a:t>A</a:t>
            </a:r>
            <a:r>
              <a:rPr lang="zh-CN" altLang="en-US" sz="1400" b="1" dirty="0">
                <a:solidFill>
                  <a:srgbClr val="C00000"/>
                </a:solidFill>
              </a:rPr>
              <a:t>组 </a:t>
            </a:r>
            <a:r>
              <a:rPr lang="en-US" altLang="zh-CN" sz="1400" b="1" dirty="0">
                <a:solidFill>
                  <a:srgbClr val="C00000"/>
                </a:solidFill>
              </a:rPr>
              <a:t>/ </a:t>
            </a:r>
            <a:r>
              <a:rPr lang="sv-SE" altLang="zh-CN" sz="1400" b="1" dirty="0">
                <a:solidFill>
                  <a:srgbClr val="C00000"/>
                </a:solidFill>
              </a:rPr>
              <a:t>B</a:t>
            </a:r>
            <a:r>
              <a:rPr lang="zh-CN" altLang="en-US" sz="1400" b="1" dirty="0">
                <a:solidFill>
                  <a:srgbClr val="C00000"/>
                </a:solidFill>
              </a:rPr>
              <a:t>组</a:t>
            </a:r>
            <a:r>
              <a:rPr lang="en-US" altLang="zh-CN" sz="1400" b="1" dirty="0">
                <a:solidFill>
                  <a:srgbClr val="C00000"/>
                </a:solidFill>
              </a:rPr>
              <a:t>)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v-SE" altLang="zh-CN" sz="1400" dirty="0"/>
              <a:t>A</a:t>
            </a:r>
            <a:r>
              <a:rPr lang="zh-CN" altLang="en-US" sz="1400" dirty="0"/>
              <a:t>组日程：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9:00 - 12:00 </a:t>
            </a:r>
            <a:r>
              <a:rPr lang="zh-CN" altLang="en-US" sz="1400" dirty="0"/>
              <a:t>实地考察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2:20 - 4:30 </a:t>
            </a:r>
            <a:r>
              <a:rPr lang="zh-CN" altLang="en-US" sz="1400" dirty="0"/>
              <a:t>音乐制作课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altLang="zh-CN" sz="1400" dirty="0"/>
              <a:t>B</a:t>
            </a:r>
            <a:r>
              <a:rPr lang="zh-CN" altLang="en-US" sz="1400" dirty="0"/>
              <a:t>组日程：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10:10 -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12:30 </a:t>
            </a:r>
            <a:r>
              <a:rPr lang="zh-CN" altLang="en-US" sz="1400" dirty="0"/>
              <a:t>音乐制作课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1:45 - 4:45 </a:t>
            </a:r>
            <a:r>
              <a:rPr lang="zh-CN" altLang="en-US" sz="1400" dirty="0"/>
              <a:t>词曲创作工坊</a:t>
            </a:r>
          </a:p>
          <a:p>
            <a:r>
              <a:rPr lang="zh-CN" altLang="en-US" sz="1400" b="1" dirty="0">
                <a:solidFill>
                  <a:srgbClr val="C00000"/>
                </a:solidFill>
              </a:rPr>
              <a:t>周五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10:30 -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12:15 </a:t>
            </a:r>
            <a:r>
              <a:rPr lang="zh-CN" altLang="en-US" sz="1400" dirty="0"/>
              <a:t>音乐商业课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1:40 - 4:00 </a:t>
            </a:r>
            <a:r>
              <a:rPr lang="zh-CN" altLang="en-US" sz="1400" dirty="0"/>
              <a:t>艺术与文化课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F2E5D4-67AE-0AFE-2D7E-5D11F3056CB6}"/>
              </a:ext>
            </a:extLst>
          </p:cNvPr>
          <p:cNvSpPr txBox="1"/>
          <p:nvPr/>
        </p:nvSpPr>
        <p:spPr>
          <a:xfrm>
            <a:off x="947738" y="1763960"/>
            <a:ext cx="5034886" cy="383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技术课程与产业课程并重：</a:t>
            </a:r>
            <a:r>
              <a:rPr lang="zh-CN" altLang="en-US" sz="1600" dirty="0"/>
              <a:t>学生同时学习制作与商业两大板块，使其对音乐创作全过程有系统理解。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专业工作室环境：</a:t>
            </a:r>
            <a:r>
              <a:rPr lang="zh-CN" altLang="en-US" sz="1600" dirty="0"/>
              <a:t>课程在录音棚与制作实验室进行，使学生熟悉行业设备与工作模式。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纽约文化体验：</a:t>
            </a:r>
            <a:r>
              <a:rPr lang="zh-CN" altLang="en-US" sz="1600" dirty="0"/>
              <a:t>通过城市文化课程与实地活动，将音乐创作与产业环境结合，提升理解深度。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项目成果明确：</a:t>
            </a:r>
            <a:r>
              <a:rPr lang="zh-CN" altLang="en-US" sz="1600" dirty="0"/>
              <a:t>课程与周末 </a:t>
            </a:r>
            <a:r>
              <a:rPr lang="sv-SE" altLang="zh-CN" sz="1600" dirty="0"/>
              <a:t>Studio Session </a:t>
            </a:r>
            <a:r>
              <a:rPr lang="zh-CN" altLang="en-US" sz="1600" dirty="0"/>
              <a:t>结合，学生在项目结束前具备完整的基础作品。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大学学分课程：</a:t>
            </a:r>
            <a:r>
              <a:rPr lang="zh-CN" altLang="en-US" sz="1600" dirty="0"/>
              <a:t>所获学分可在 </a:t>
            </a:r>
            <a:r>
              <a:rPr lang="sv-SE" altLang="zh-CN" sz="1600" dirty="0"/>
              <a:t>NYU </a:t>
            </a:r>
            <a:r>
              <a:rPr lang="zh-CN" altLang="en-US" sz="1600" dirty="0"/>
              <a:t>体系内使用，为未来申请或入学奠定基础。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68F35F1-79E1-CFEC-0BF1-63864F497949}"/>
              </a:ext>
            </a:extLst>
          </p:cNvPr>
          <p:cNvCxnSpPr>
            <a:cxnSpLocks/>
          </p:cNvCxnSpPr>
          <p:nvPr/>
        </p:nvCxnSpPr>
        <p:spPr>
          <a:xfrm>
            <a:off x="6769289" y="618454"/>
            <a:ext cx="0" cy="568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48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63293-1DB9-4E08-E0F2-984FFBDE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0B2B2-BBF1-DE66-0853-8280AB8616D1}"/>
              </a:ext>
            </a:extLst>
          </p:cNvPr>
          <p:cNvSpPr txBox="1"/>
          <p:nvPr/>
        </p:nvSpPr>
        <p:spPr>
          <a:xfrm>
            <a:off x="947738" y="399171"/>
            <a:ext cx="9588334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项目介绍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sv-SE" altLang="zh-CN" sz="2800" dirty="0" err="1">
                <a:solidFill>
                  <a:schemeClr val="accent1"/>
                </a:solidFill>
                <a:latin typeface="HarmonyOS Sans SC Black" panose="00000A00000000000000" pitchFamily="2" charset="-122"/>
              </a:rPr>
              <a:t>Production</a:t>
            </a:r>
            <a:r>
              <a:rPr lang="sv-SE" altLang="zh-CN" sz="2800" dirty="0">
                <a:solidFill>
                  <a:schemeClr val="accent1"/>
                </a:solidFill>
                <a:latin typeface="HarmonyOS Sans SC Black" panose="00000A00000000000000" pitchFamily="2" charset="-122"/>
              </a:rPr>
              <a:t> and Design Workshop</a:t>
            </a:r>
            <a:endParaRPr lang="en-US" altLang="zh-CN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5CA85-CBB8-5E69-F374-FE2375A81D89}"/>
              </a:ext>
            </a:extLst>
          </p:cNvPr>
          <p:cNvSpPr txBox="1"/>
          <p:nvPr/>
        </p:nvSpPr>
        <p:spPr>
          <a:xfrm>
            <a:off x="982662" y="1656187"/>
            <a:ext cx="1026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Production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and Design Workshop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是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Tisch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Drama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本科部开设的四周住校制夏校项目，面向对剧场制作、舞台设计与技术管理方向感兴趣的高中学生。课程采用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conservatory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工作坊模式，以高密度训练、跨方向课程与完整作品创作为核心，使学生获得舞台制作各环节的基础认知与初步实践能力。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项目课程分为设计、技术、管理与戏剧研究四大模块，并通过工作坊、小组训练、观演与作品创作结合，使学生从多角度理解剧场创作流程。</a:t>
            </a:r>
            <a:endParaRPr lang="zh-CN" altLang="en-US" sz="1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552F8121-A8C6-CCF9-2AE6-F1004850AE1F}"/>
              </a:ext>
            </a:extLst>
          </p:cNvPr>
          <p:cNvSpPr txBox="1"/>
          <p:nvPr/>
        </p:nvSpPr>
        <p:spPr>
          <a:xfrm>
            <a:off x="1269999" y="4150775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b="1" dirty="0" err="1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设计课程</a:t>
            </a:r>
            <a:endParaRPr lang="en-ID" sz="1600" b="1" dirty="0">
              <a:solidFill>
                <a:schemeClr val="accent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665514-8F4A-44A4-FC60-B764FD69848B}"/>
              </a:ext>
            </a:extLst>
          </p:cNvPr>
          <p:cNvSpPr txBox="1"/>
          <p:nvPr/>
        </p:nvSpPr>
        <p:spPr>
          <a:xfrm>
            <a:off x="1235075" y="4678593"/>
            <a:ext cx="17135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场景与服装工艺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绘图与绘画</a:t>
            </a:r>
            <a:endParaRPr lang="en-US" altLang="zh-CN" sz="1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052390-5B8D-0D97-F891-2B0D32F7BC1D}"/>
              </a:ext>
            </a:extLst>
          </p:cNvPr>
          <p:cNvGrpSpPr/>
          <p:nvPr/>
        </p:nvGrpSpPr>
        <p:grpSpPr>
          <a:xfrm>
            <a:off x="3246134" y="4153074"/>
            <a:ext cx="1244715" cy="1051038"/>
            <a:chOff x="4364516" y="4030384"/>
            <a:chExt cx="1244715" cy="1051038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8C1D7EE8-8910-B80D-32FE-BB53FDA1BEE2}"/>
                </a:ext>
              </a:extLst>
            </p:cNvPr>
            <p:cNvSpPr txBox="1"/>
            <p:nvPr/>
          </p:nvSpPr>
          <p:spPr>
            <a:xfrm>
              <a:off x="4364516" y="4030384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技术课程</a:t>
              </a:r>
              <a:endParaRPr lang="en-ID" sz="1600" b="1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1921BBD-CD12-6431-D9E4-D2770AD1B317}"/>
                </a:ext>
              </a:extLst>
            </p:cNvPr>
            <p:cNvSpPr txBox="1"/>
            <p:nvPr/>
          </p:nvSpPr>
          <p:spPr>
            <a:xfrm>
              <a:off x="4364517" y="4558202"/>
              <a:ext cx="12447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灯光技术</a:t>
              </a:r>
              <a:endParaRPr lang="en-US" altLang="zh-CN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音响技术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321931-D2CC-9A1C-4189-6C1E1686F041}"/>
              </a:ext>
            </a:extLst>
          </p:cNvPr>
          <p:cNvGrpSpPr/>
          <p:nvPr/>
        </p:nvGrpSpPr>
        <p:grpSpPr>
          <a:xfrm>
            <a:off x="4784527" y="4150775"/>
            <a:ext cx="2203861" cy="1051038"/>
            <a:chOff x="4364516" y="4030384"/>
            <a:chExt cx="1244715" cy="105103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6C3A4BA-B781-64B8-EA82-96215243D2E6}"/>
                </a:ext>
              </a:extLst>
            </p:cNvPr>
            <p:cNvSpPr txBox="1"/>
            <p:nvPr/>
          </p:nvSpPr>
          <p:spPr>
            <a:xfrm>
              <a:off x="4364516" y="4030384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b="1" dirty="0" err="1">
                  <a:solidFill>
                    <a:schemeClr val="accent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管理课程</a:t>
              </a:r>
              <a:endParaRPr lang="en-ID" sz="1600" b="1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8733651-DA46-11C3-691A-E5120C016DFA}"/>
                </a:ext>
              </a:extLst>
            </p:cNvPr>
            <p:cNvSpPr txBox="1"/>
            <p:nvPr/>
          </p:nvSpPr>
          <p:spPr>
            <a:xfrm>
              <a:off x="4364517" y="4558202"/>
              <a:ext cx="12447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舞台与制作管理</a:t>
              </a:r>
              <a:endParaRPr lang="zh-CN" altLang="en-US" sz="140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1DD9BD5-1EEF-2345-24F6-64F0994895E2}"/>
              </a:ext>
            </a:extLst>
          </p:cNvPr>
          <p:cNvGrpSpPr/>
          <p:nvPr/>
        </p:nvGrpSpPr>
        <p:grpSpPr>
          <a:xfrm>
            <a:off x="6760662" y="4150775"/>
            <a:ext cx="4991808" cy="1481925"/>
            <a:chOff x="4364516" y="4030384"/>
            <a:chExt cx="1444626" cy="1481925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0DEAC06-D760-93FE-CFAE-1B143E3B3CC1}"/>
                </a:ext>
              </a:extLst>
            </p:cNvPr>
            <p:cNvSpPr txBox="1"/>
            <p:nvPr/>
          </p:nvSpPr>
          <p:spPr>
            <a:xfrm>
              <a:off x="4364516" y="4030384"/>
              <a:ext cx="1444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b="1" dirty="0" err="1">
                  <a:solidFill>
                    <a:schemeClr val="accent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剧场研究课程</a:t>
              </a:r>
              <a:endParaRPr lang="en-ID" sz="1600" b="1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8224557-067B-8292-6229-A1CF54DE3304}"/>
                </a:ext>
              </a:extLst>
            </p:cNvPr>
            <p:cNvSpPr txBox="1"/>
            <p:nvPr/>
          </p:nvSpPr>
          <p:spPr>
            <a:xfrm>
              <a:off x="4364517" y="4558202"/>
              <a:ext cx="1244714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通过观看 </a:t>
              </a:r>
              <a:r>
                <a:rPr lang="sv-SE" altLang="zh-CN" sz="1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Broadway </a:t>
              </a:r>
              <a:r>
                <a:rPr lang="zh-CN" altLang="en-US" sz="1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与 </a:t>
              </a:r>
              <a:r>
                <a:rPr lang="sv-SE" altLang="zh-CN" sz="1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Off-Broadway </a:t>
              </a:r>
              <a:r>
                <a:rPr lang="zh-CN" altLang="en-US" sz="14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演出，对作品进行批评分析，理解不同剧场作品的风格、结构、叙事方式与舞台呈现策略。</a:t>
              </a:r>
              <a:br>
                <a:rPr lang="zh-CN" altLang="en-US" sz="1400" dirty="0"/>
              </a:b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748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F5D1A9-8BF0-69F2-24AB-530EE4F58CAD}"/>
              </a:ext>
            </a:extLst>
          </p:cNvPr>
          <p:cNvSpPr txBox="1"/>
          <p:nvPr/>
        </p:nvSpPr>
        <p:spPr>
          <a:xfrm>
            <a:off x="6816275" y="918487"/>
            <a:ext cx="522026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周一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10:00 -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1:00 </a:t>
            </a:r>
            <a:r>
              <a:rPr lang="zh-CN" altLang="en-US" sz="1400" dirty="0"/>
              <a:t>工作室：平面设计；协作与创作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2:30 - 5:30 </a:t>
            </a:r>
            <a:r>
              <a:rPr lang="zh-CN" altLang="en-US" sz="1400" dirty="0"/>
              <a:t>工作室：舞美布景；服装设计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晚上 </a:t>
            </a:r>
            <a:r>
              <a:rPr lang="en-US" altLang="zh-CN" sz="1400" dirty="0"/>
              <a:t>7:00 - 10:00 </a:t>
            </a:r>
            <a:r>
              <a:rPr lang="zh-CN" altLang="en-US" sz="1400" dirty="0"/>
              <a:t>可能安排的晚间课程活动</a:t>
            </a:r>
            <a:endParaRPr lang="en-US" altLang="zh-CN" sz="1400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r>
              <a:rPr lang="zh-CN" altLang="en-US" sz="1400" b="1" dirty="0">
                <a:solidFill>
                  <a:srgbClr val="C00000"/>
                </a:solidFill>
              </a:rPr>
              <a:t>周二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10:00 -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12:30 </a:t>
            </a:r>
            <a:r>
              <a:rPr lang="zh-CN" altLang="en-US" sz="1400" dirty="0"/>
              <a:t>工作室：平面设计；戏剧构作与叙事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2:30 - 5:30 </a:t>
            </a:r>
            <a:r>
              <a:rPr lang="zh-CN" altLang="en-US" sz="1400" dirty="0"/>
              <a:t>工作室：灯光；音效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晚上 </a:t>
            </a:r>
            <a:r>
              <a:rPr lang="en-US" altLang="zh-CN" sz="1400" dirty="0"/>
              <a:t>7:00 - 9:00 </a:t>
            </a:r>
            <a:r>
              <a:rPr lang="zh-CN" altLang="en-US" sz="1400" dirty="0"/>
              <a:t>工作室开放时间（自主练习）</a:t>
            </a:r>
            <a:endParaRPr lang="en-US" altLang="zh-CN" sz="1400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r>
              <a:rPr lang="zh-CN" altLang="en-US" sz="1400" b="1" dirty="0">
                <a:solidFill>
                  <a:srgbClr val="C00000"/>
                </a:solidFill>
              </a:rPr>
              <a:t>周三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10:00 -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12:30 </a:t>
            </a:r>
            <a:r>
              <a:rPr lang="zh-CN" altLang="en-US" sz="1400" dirty="0"/>
              <a:t>工作室：平面设计；协作与创作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2:30 - 5:30 </a:t>
            </a:r>
            <a:r>
              <a:rPr lang="zh-CN" altLang="en-US" sz="1400" dirty="0"/>
              <a:t>工作室：舞美布景；服装设计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晚上 </a:t>
            </a:r>
            <a:r>
              <a:rPr lang="en-US" altLang="zh-CN" sz="1400" dirty="0"/>
              <a:t>7:00 - 9:30 </a:t>
            </a:r>
            <a:r>
              <a:rPr lang="zh-CN" altLang="en-US" sz="1400" dirty="0"/>
              <a:t>可能安排的晚间课程活动</a:t>
            </a:r>
            <a:endParaRPr lang="en-US" altLang="zh-CN" sz="1400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r>
              <a:rPr lang="zh-CN" altLang="en-US" sz="1400" b="1" dirty="0">
                <a:solidFill>
                  <a:srgbClr val="C00000"/>
                </a:solidFill>
              </a:rPr>
              <a:t>周四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10:00 -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12:30 </a:t>
            </a:r>
            <a:r>
              <a:rPr lang="zh-CN" altLang="en-US" sz="1400" dirty="0"/>
              <a:t>工作室：平面设计；音效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2:30 - 4:00 </a:t>
            </a:r>
            <a:r>
              <a:rPr lang="zh-CN" altLang="en-US" sz="1400" dirty="0"/>
              <a:t>工作室：灯光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4:30 - 5:45 </a:t>
            </a:r>
            <a:r>
              <a:rPr lang="zh-CN" altLang="en-US" sz="1400" dirty="0"/>
              <a:t>纽约戏剧课程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晚上 </a:t>
            </a:r>
            <a:r>
              <a:rPr lang="en-US" altLang="zh-CN" sz="1400" dirty="0"/>
              <a:t>7:00 - 9:30 </a:t>
            </a:r>
            <a:r>
              <a:rPr lang="zh-CN" altLang="en-US" sz="1400" dirty="0"/>
              <a:t>工作室开放时间（自主练习）</a:t>
            </a:r>
            <a:endParaRPr lang="en-US" altLang="zh-CN" sz="1400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 dirty="0"/>
          </a:p>
          <a:p>
            <a:r>
              <a:rPr lang="zh-CN" altLang="en-US" sz="1400" b="1" dirty="0">
                <a:solidFill>
                  <a:srgbClr val="C00000"/>
                </a:solidFill>
              </a:rPr>
              <a:t>周五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上午 </a:t>
            </a:r>
            <a:r>
              <a:rPr lang="en-US" altLang="zh-CN" sz="1400" dirty="0"/>
              <a:t>10:00 - </a:t>
            </a:r>
            <a:r>
              <a:rPr lang="zh-CN" altLang="en-US" sz="1400" dirty="0"/>
              <a:t>下午 </a:t>
            </a:r>
            <a:r>
              <a:rPr lang="en-US" altLang="zh-CN" sz="1400" dirty="0"/>
              <a:t>12:30 </a:t>
            </a:r>
            <a:r>
              <a:rPr lang="zh-CN" altLang="en-US" sz="1400" dirty="0"/>
              <a:t>工作室：舞台监督；制作管理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下午 </a:t>
            </a:r>
            <a:r>
              <a:rPr lang="en-US" altLang="zh-CN" sz="1400" dirty="0"/>
              <a:t>2:30 - 5:30 </a:t>
            </a:r>
            <a:r>
              <a:rPr lang="zh-CN" altLang="en-US" sz="1400" dirty="0"/>
              <a:t>实地考察 </a:t>
            </a:r>
            <a:r>
              <a:rPr lang="en-US" altLang="zh-CN" sz="1400" dirty="0"/>
              <a:t>/ </a:t>
            </a:r>
            <a:r>
              <a:rPr lang="zh-CN" altLang="en-US" sz="1400" dirty="0"/>
              <a:t>外出参访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晚上 </a:t>
            </a:r>
            <a:r>
              <a:rPr lang="en-US" altLang="zh-CN" sz="1400" dirty="0"/>
              <a:t>7:00 - 10:00 </a:t>
            </a:r>
            <a:r>
              <a:rPr lang="zh-CN" altLang="en-US" sz="1400" dirty="0"/>
              <a:t>可能安排的晚间课程活动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2CDA6E8-28A8-3CBC-D064-CFFB08BF8DF2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课程特色与日程安排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65E9BD3-83B9-B0F2-59E7-56B90F6D78AF}"/>
              </a:ext>
            </a:extLst>
          </p:cNvPr>
          <p:cNvCxnSpPr>
            <a:cxnSpLocks/>
          </p:cNvCxnSpPr>
          <p:nvPr/>
        </p:nvCxnSpPr>
        <p:spPr>
          <a:xfrm>
            <a:off x="6769289" y="918487"/>
            <a:ext cx="0" cy="5389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940E5A6-614C-0266-C87F-E08F63AE0BBE}"/>
              </a:ext>
            </a:extLst>
          </p:cNvPr>
          <p:cNvSpPr txBox="1"/>
          <p:nvPr/>
        </p:nvSpPr>
        <p:spPr>
          <a:xfrm>
            <a:off x="947738" y="1542568"/>
            <a:ext cx="5034886" cy="485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多领域交叉训练：</a:t>
            </a:r>
            <a:r>
              <a:rPr lang="zh-CN" altLang="en-US" sz="1600" dirty="0"/>
              <a:t>课程覆盖设计、技术、绘图、管理与剧场研究，使学生从整体理解剧场制作的工作流程。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观看 </a:t>
            </a:r>
            <a:r>
              <a:rPr lang="en-US" altLang="zh-CN" sz="1600" b="1" dirty="0">
                <a:solidFill>
                  <a:srgbClr val="C00000"/>
                </a:solidFill>
              </a:rPr>
              <a:t>+ </a:t>
            </a:r>
            <a:r>
              <a:rPr lang="zh-CN" altLang="en-US" sz="1600" b="1" dirty="0">
                <a:solidFill>
                  <a:srgbClr val="C00000"/>
                </a:solidFill>
              </a:rPr>
              <a:t>分析 </a:t>
            </a:r>
            <a:r>
              <a:rPr lang="en-US" altLang="zh-CN" sz="1600" b="1" dirty="0">
                <a:solidFill>
                  <a:srgbClr val="C00000"/>
                </a:solidFill>
              </a:rPr>
              <a:t>+ </a:t>
            </a:r>
            <a:r>
              <a:rPr lang="zh-CN" altLang="en-US" sz="1600" b="1" dirty="0">
                <a:solidFill>
                  <a:srgbClr val="C00000"/>
                </a:solidFill>
              </a:rPr>
              <a:t>实作结合：</a:t>
            </a:r>
            <a:r>
              <a:rPr lang="zh-CN" altLang="en-US" sz="1600" dirty="0"/>
              <a:t>通过 </a:t>
            </a:r>
            <a:r>
              <a:rPr lang="sv-SE" altLang="zh-CN" sz="1600" dirty="0"/>
              <a:t>Broadway/Off-Broadway </a:t>
            </a:r>
            <a:r>
              <a:rPr lang="zh-CN" altLang="en-US" sz="1600" dirty="0"/>
              <a:t>观演与课堂研究，学生能够将理论与真实舞台呈现相结合。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高密度 </a:t>
            </a:r>
            <a:r>
              <a:rPr lang="sv-SE" altLang="zh-CN" sz="1600" b="1" dirty="0" err="1">
                <a:solidFill>
                  <a:srgbClr val="C00000"/>
                </a:solidFill>
              </a:rPr>
              <a:t>conservatory</a:t>
            </a:r>
            <a:r>
              <a:rPr lang="sv-SE" altLang="zh-CN" sz="1600" b="1" dirty="0">
                <a:solidFill>
                  <a:srgbClr val="C00000"/>
                </a:solidFill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</a:rPr>
              <a:t>训练：</a:t>
            </a:r>
            <a:r>
              <a:rPr lang="zh-CN" altLang="en-US" sz="1600" dirty="0"/>
              <a:t>每天课程紧凑，晚间外加 </a:t>
            </a:r>
            <a:r>
              <a:rPr lang="sv-SE" altLang="zh-CN" sz="1600" dirty="0"/>
              <a:t>Studio </a:t>
            </a:r>
            <a:r>
              <a:rPr lang="sv-SE" altLang="zh-CN" sz="1600" dirty="0" err="1"/>
              <a:t>Time</a:t>
            </a:r>
            <a:r>
              <a:rPr lang="zh-CN" altLang="sv-SE" sz="1600" dirty="0"/>
              <a:t>，</a:t>
            </a:r>
            <a:r>
              <a:rPr lang="zh-CN" altLang="en-US" sz="1600" dirty="0"/>
              <a:t>使学生在短期内获得大量实践经验。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完整作品创作：</a:t>
            </a:r>
            <a:r>
              <a:rPr lang="zh-CN" altLang="en-US" sz="1600" dirty="0"/>
              <a:t>项目以原创剧场作品为收尾，学生在项目中担任实际岗位，是进入设计与制作领域的初步体验。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正规大学学分课程：</a:t>
            </a:r>
            <a:r>
              <a:rPr lang="zh-CN" altLang="en-US" sz="1600" dirty="0"/>
              <a:t>课程计入本科体系，结构与训练方式与大学保持一致，适合未来申请相关专业</a:t>
            </a:r>
          </a:p>
        </p:txBody>
      </p:sp>
    </p:spTree>
    <p:extLst>
      <p:ext uri="{BB962C8B-B14F-4D97-AF65-F5344CB8AC3E}">
        <p14:creationId xmlns:p14="http://schemas.microsoft.com/office/powerpoint/2010/main" val="280670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D83CF-B7C2-65BD-6642-48E50E95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82C069D-C979-5D25-6C55-BA55A6156942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费用及时间安排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BEBAE2-9F36-2633-7205-90C8DDB2CA89}"/>
              </a:ext>
            </a:extLst>
          </p:cNvPr>
          <p:cNvSpPr txBox="1"/>
          <p:nvPr/>
        </p:nvSpPr>
        <p:spPr>
          <a:xfrm>
            <a:off x="947738" y="1403984"/>
            <a:ext cx="11244262" cy="4537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b="1" i="0" u="none" strike="noStrike" dirty="0">
                <a:solidFill>
                  <a:srgbClr val="C00000"/>
                </a:solidFill>
                <a:effectLst/>
              </a:rPr>
              <a:t>项目时间与结构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项目时间：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2026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年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7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月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日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–8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月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日，为期四周，住校制、全日制课程。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两项目均为 </a:t>
            </a:r>
            <a:r>
              <a:rPr lang="en-US" altLang="zh-CN" sz="1600" i="0" u="none" strike="noStrike" dirty="0">
                <a:solidFill>
                  <a:srgbClr val="000000"/>
                </a:solidFill>
                <a:effectLst/>
              </a:rPr>
              <a:t>6 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学分：主课 </a:t>
            </a:r>
            <a:r>
              <a:rPr lang="en-US" altLang="zh-CN" sz="160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NYC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艺术文化课程组成大学级课程结构。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每周包含课堂、工作坊、观演、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Studio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Work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等多类型学习时段。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zh-CN" altLang="en-US" b="1" i="0" u="none" strike="noStrike" dirty="0">
                <a:solidFill>
                  <a:srgbClr val="C00000"/>
                </a:solidFill>
                <a:effectLst/>
              </a:rPr>
              <a:t>费用结构（</a:t>
            </a:r>
            <a:r>
              <a:rPr lang="sv-SE" altLang="zh-CN" b="1" i="0" u="none" strike="noStrike" dirty="0">
                <a:solidFill>
                  <a:srgbClr val="C00000"/>
                </a:solidFill>
                <a:effectLst/>
              </a:rPr>
              <a:t>Summer 2026</a:t>
            </a:r>
            <a:r>
              <a:rPr lang="zh-CN" altLang="sv-SE" b="1" i="0" u="none" strike="noStrike" dirty="0">
                <a:solidFill>
                  <a:srgbClr val="C00000"/>
                </a:solidFill>
                <a:effectLst/>
              </a:rPr>
              <a:t>）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学费：</a:t>
            </a:r>
            <a:r>
              <a:rPr lang="en-US" altLang="zh-CN" sz="1600" i="0" u="none" strike="noStrike" dirty="0">
                <a:solidFill>
                  <a:srgbClr val="000000"/>
                </a:solidFill>
                <a:effectLst/>
              </a:rPr>
              <a:t>6 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学分合计 </a:t>
            </a:r>
            <a:r>
              <a:rPr lang="sv-SE" altLang="zh-CN" sz="1600" i="0" u="none" strike="noStrike" dirty="0">
                <a:solidFill>
                  <a:srgbClr val="000000"/>
                </a:solidFill>
                <a:effectLst/>
              </a:rPr>
              <a:t>US$12,012</a:t>
            </a:r>
            <a:r>
              <a:rPr lang="zh-CN" altLang="sv-SE" sz="1600" i="0" u="none" strike="noStrike" dirty="0">
                <a:solidFill>
                  <a:srgbClr val="000000"/>
                </a:solidFill>
                <a:effectLst/>
              </a:rPr>
              <a:t>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Program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Fee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：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US$200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；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餐饮：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4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周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餐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/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周，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US$824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；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住宿费 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TBA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专属费用：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Recorded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Music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（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Lab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Fee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US$328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；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Ticket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Fee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US$354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）；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P&amp;D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（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Drama Ticket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Fee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US$474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）。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sv-SE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zh-CN" altLang="en-US" b="1" i="0" u="none" strike="noStrike" dirty="0">
                <a:solidFill>
                  <a:srgbClr val="C00000"/>
                </a:solidFill>
                <a:effectLst/>
              </a:rPr>
              <a:t>申请时间节点</a:t>
            </a:r>
            <a:endParaRPr lang="en-US" altLang="zh-CN" b="1" i="0" u="none" strike="noStrike" dirty="0">
              <a:solidFill>
                <a:srgbClr val="C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申请截止：</a:t>
            </a:r>
            <a:r>
              <a:rPr lang="en-US" altLang="zh-CN" sz="1600" i="0" u="none" strike="noStrike" dirty="0">
                <a:solidFill>
                  <a:srgbClr val="000000"/>
                </a:solidFill>
                <a:effectLst/>
              </a:rPr>
              <a:t>2025 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年 </a:t>
            </a:r>
            <a:r>
              <a:rPr lang="en-US" altLang="zh-CN" sz="1600" i="0" u="none" strike="noStrike" dirty="0">
                <a:solidFill>
                  <a:srgbClr val="000000"/>
                </a:solidFill>
                <a:effectLst/>
              </a:rPr>
              <a:t>12 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月 </a:t>
            </a:r>
            <a:r>
              <a:rPr lang="en-US" altLang="zh-CN" sz="1600" i="0" u="none" strike="noStrike" dirty="0">
                <a:solidFill>
                  <a:srgbClr val="000000"/>
                </a:solidFill>
                <a:effectLst/>
              </a:rPr>
              <a:t>1 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日（</a:t>
            </a:r>
            <a:r>
              <a:rPr lang="sv-SE" altLang="zh-CN" sz="1600" i="0" u="none" strike="noStrike" dirty="0" err="1">
                <a:solidFill>
                  <a:srgbClr val="000000"/>
                </a:solidFill>
                <a:effectLst/>
              </a:rPr>
              <a:t>Tisch</a:t>
            </a:r>
            <a:r>
              <a:rPr lang="sv-SE" altLang="zh-CN" sz="1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sz="1600" i="0" u="none" strike="noStrike" dirty="0" err="1">
                <a:solidFill>
                  <a:srgbClr val="000000"/>
                </a:solidFill>
                <a:effectLst/>
              </a:rPr>
              <a:t>High</a:t>
            </a:r>
            <a:r>
              <a:rPr lang="sv-SE" altLang="zh-CN" sz="1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sz="1600" i="0" u="none" strike="noStrike" dirty="0" err="1">
                <a:solidFill>
                  <a:srgbClr val="000000"/>
                </a:solidFill>
                <a:effectLst/>
              </a:rPr>
              <a:t>School</a:t>
            </a:r>
            <a:r>
              <a:rPr lang="sv-SE" altLang="zh-CN" sz="1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sz="1600" i="0" u="none" strike="noStrike" dirty="0" err="1">
                <a:solidFill>
                  <a:srgbClr val="000000"/>
                </a:solidFill>
                <a:effectLst/>
              </a:rPr>
              <a:t>Residential</a:t>
            </a:r>
            <a:r>
              <a:rPr lang="sv-SE" altLang="zh-CN" sz="1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统一批次）。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录取结果按 </a:t>
            </a:r>
            <a:r>
              <a:rPr lang="sv-SE" altLang="zh-CN" sz="1600" i="0" u="none" strike="noStrike" dirty="0" err="1">
                <a:solidFill>
                  <a:srgbClr val="000000"/>
                </a:solidFill>
                <a:effectLst/>
              </a:rPr>
              <a:t>Tisch</a:t>
            </a:r>
            <a:r>
              <a:rPr lang="sv-SE" altLang="zh-CN" sz="1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sz="1600" i="0" u="none" strike="noStrike" dirty="0" err="1">
                <a:solidFill>
                  <a:srgbClr val="000000"/>
                </a:solidFill>
                <a:effectLst/>
              </a:rPr>
              <a:t>Admissions</a:t>
            </a:r>
            <a:r>
              <a:rPr lang="sv-SE" altLang="zh-CN" sz="1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sv-SE" altLang="zh-CN" sz="1600" i="0" u="none" strike="noStrike" dirty="0" err="1">
                <a:solidFill>
                  <a:srgbClr val="000000"/>
                </a:solidFill>
                <a:effectLst/>
              </a:rPr>
              <a:t>Calendar</a:t>
            </a:r>
            <a:r>
              <a:rPr lang="sv-SE" altLang="zh-CN" sz="1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公布。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名额确认需缴纳 </a:t>
            </a:r>
            <a:r>
              <a:rPr lang="sv-SE" altLang="zh-CN" sz="1600" i="0" u="none" strike="noStrike" dirty="0">
                <a:solidFill>
                  <a:srgbClr val="000000"/>
                </a:solidFill>
                <a:effectLst/>
              </a:rPr>
              <a:t>US$1,500 </a:t>
            </a:r>
            <a:r>
              <a:rPr lang="zh-CN" altLang="en-US" sz="1600" i="0" u="none" strike="noStrike" dirty="0">
                <a:solidFill>
                  <a:srgbClr val="000000"/>
                </a:solidFill>
                <a:effectLst/>
              </a:rPr>
              <a:t>不可退押金（逾期取消）。</a:t>
            </a:r>
          </a:p>
        </p:txBody>
      </p:sp>
    </p:spTree>
    <p:extLst>
      <p:ext uri="{BB962C8B-B14F-4D97-AF65-F5344CB8AC3E}">
        <p14:creationId xmlns:p14="http://schemas.microsoft.com/office/powerpoint/2010/main" val="89955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0ED7266-808B-A652-0128-F94364C3649A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zh-CN" altLang="en-US" sz="3200" b="1" i="0" u="none" strike="noStrike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申请条件与材料要求</a:t>
            </a:r>
            <a:endParaRPr lang="en-US" sz="3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F5686-F0C5-DC12-8F68-EE4027959F30}"/>
              </a:ext>
            </a:extLst>
          </p:cNvPr>
          <p:cNvSpPr txBox="1"/>
          <p:nvPr/>
        </p:nvSpPr>
        <p:spPr>
          <a:xfrm>
            <a:off x="947737" y="1372293"/>
            <a:ext cx="14337755" cy="5498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b="1" i="0" u="none" strike="noStrike" dirty="0">
                <a:solidFill>
                  <a:srgbClr val="C00000"/>
                </a:solidFill>
                <a:effectLst/>
              </a:rPr>
              <a:t>申请资格（通用）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年级：在读高中二年级或三年级（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rising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juniors/seniors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）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</a:rPr>
              <a:t>学业：未加权 </a:t>
            </a:r>
            <a:r>
              <a:rPr lang="sv-SE" altLang="zh-CN" sz="1600" dirty="0">
                <a:solidFill>
                  <a:srgbClr val="000000"/>
                </a:solidFill>
              </a:rPr>
              <a:t>GPA ≥ 3.0/4.0</a:t>
            </a:r>
            <a:r>
              <a:rPr lang="zh-CN" altLang="sv-SE" sz="1600" dirty="0">
                <a:solidFill>
                  <a:srgbClr val="000000"/>
                </a:solidFill>
              </a:rPr>
              <a:t>；</a:t>
            </a:r>
            <a:r>
              <a:rPr lang="zh-CN" altLang="en-US" sz="1600" dirty="0">
                <a:solidFill>
                  <a:srgbClr val="000000"/>
                </a:solidFill>
              </a:rPr>
              <a:t>保持良好纪律与成绩记录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zh-CN" altLang="en-US" b="1" i="0" u="none" strike="noStrike" dirty="0">
                <a:solidFill>
                  <a:srgbClr val="C00000"/>
                </a:solidFill>
                <a:effectLst/>
              </a:rPr>
              <a:t>语言与国际生要求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若非英语母语者：提交 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TOEFL/IELTS/PTE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成绩；或提供三年全英文体系在读证明。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国际生需持有有效护照，并按要求办理学生签证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zh-CN" altLang="en-US" b="1" i="0" u="none" strike="noStrike" dirty="0">
                <a:solidFill>
                  <a:srgbClr val="C00000"/>
                </a:solidFill>
                <a:effectLst/>
              </a:rPr>
              <a:t>学术材料与推荐信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成绩单：提供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9–11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年级成绩（按年级对应要求）。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推荐信：至少两封，其中一封须来自学校老师或辅导员。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zh-CN" altLang="en-US" b="1" i="0" u="none" strike="noStrike" dirty="0">
                <a:solidFill>
                  <a:srgbClr val="C00000"/>
                </a:solidFill>
                <a:effectLst/>
              </a:rPr>
              <a:t>文书与创意材料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个人陈述：包含通用题目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各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track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专项题目。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Recorded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Music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描述一个你设想的未来音乐项目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/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音乐业务及其价值。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</a:rPr>
              <a:t>Production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</a:rPr>
              <a:t> &amp; Design</a:t>
            </a:r>
            <a:r>
              <a:rPr lang="zh-CN" altLang="sv-SE" sz="1600" b="0" i="0" u="none" strike="noStrike" dirty="0">
                <a:solidFill>
                  <a:srgbClr val="000000"/>
                </a:solidFill>
                <a:effectLst/>
              </a:rPr>
              <a:t>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反思一次你参与剧场制作的经历与所学内容。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创意简历：列出相关项目、作品与经历，可附作品链接。</a:t>
            </a:r>
          </a:p>
        </p:txBody>
      </p:sp>
    </p:spTree>
    <p:extLst>
      <p:ext uri="{BB962C8B-B14F-4D97-AF65-F5344CB8AC3E}">
        <p14:creationId xmlns:p14="http://schemas.microsoft.com/office/powerpoint/2010/main" val="212884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porate 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0000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tchdeck">
      <a:majorFont>
        <a:latin typeface="Clash Grotesk Medium"/>
        <a:ea typeface=""/>
        <a:cs typeface=""/>
      </a:majorFont>
      <a:minorFont>
        <a:latin typeface="Clash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rporate 5">
    <a:dk1>
      <a:srgbClr val="000000"/>
    </a:dk1>
    <a:lt1>
      <a:srgbClr val="FFFFFF"/>
    </a:lt1>
    <a:dk2>
      <a:srgbClr val="000000"/>
    </a:dk2>
    <a:lt2>
      <a:srgbClr val="FFFFFF"/>
    </a:lt2>
    <a:accent1>
      <a:srgbClr val="CC0000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3440</TotalTime>
  <Words>2444</Words>
  <Application>Microsoft Macintosh PowerPoint</Application>
  <PresentationFormat>宽屏</PresentationFormat>
  <Paragraphs>166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HarmonyOS Sans SC Black</vt:lpstr>
      <vt:lpstr>-webkit-standard</vt:lpstr>
      <vt:lpstr>PingFang SC</vt:lpstr>
      <vt:lpstr>HarmonyOS Sans SC Medium</vt:lpstr>
      <vt:lpstr>Arial</vt:lpstr>
      <vt:lpstr>SimHei</vt:lpstr>
      <vt:lpstr>PINGFANG SC SEMIBOLD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Revanda Aditya Al Malik</dc:creator>
  <cp:lastModifiedBy>Xiaoye Liang</cp:lastModifiedBy>
  <cp:revision>27</cp:revision>
  <dcterms:created xsi:type="dcterms:W3CDTF">2024-07-16T02:38:58Z</dcterms:created>
  <dcterms:modified xsi:type="dcterms:W3CDTF">2025-12-11T15:58:02Z</dcterms:modified>
</cp:coreProperties>
</file>